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3" r:id="rId3"/>
    <p:sldId id="264" r:id="rId4"/>
    <p:sldId id="266" r:id="rId5"/>
    <p:sldId id="265" r:id="rId6"/>
    <p:sldId id="256" r:id="rId7"/>
    <p:sldId id="269" r:id="rId8"/>
    <p:sldId id="268" r:id="rId9"/>
    <p:sldId id="267" r:id="rId10"/>
    <p:sldId id="270" r:id="rId11"/>
    <p:sldId id="280" r:id="rId12"/>
    <p:sldId id="271" r:id="rId13"/>
    <p:sldId id="282" r:id="rId14"/>
    <p:sldId id="281" r:id="rId15"/>
    <p:sldId id="273" r:id="rId16"/>
    <p:sldId id="261" r:id="rId17"/>
    <p:sldId id="272" r:id="rId18"/>
    <p:sldId id="274" r:id="rId19"/>
    <p:sldId id="292" r:id="rId20"/>
    <p:sldId id="275" r:id="rId21"/>
    <p:sldId id="293" r:id="rId22"/>
    <p:sldId id="276" r:id="rId23"/>
    <p:sldId id="286" r:id="rId24"/>
    <p:sldId id="287" r:id="rId25"/>
    <p:sldId id="294" r:id="rId26"/>
    <p:sldId id="290" r:id="rId27"/>
    <p:sldId id="291" r:id="rId28"/>
    <p:sldId id="277" r:id="rId29"/>
    <p:sldId id="278" r:id="rId30"/>
    <p:sldId id="279" r:id="rId31"/>
    <p:sldId id="288" r:id="rId3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00"/>
    <a:srgbClr val="087AC0"/>
    <a:srgbClr val="52518F"/>
    <a:srgbClr val="903674"/>
    <a:srgbClr val="CD4E70"/>
    <a:srgbClr val="BC0000"/>
    <a:srgbClr val="7BCF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4660"/>
  </p:normalViewPr>
  <p:slideViewPr>
    <p:cSldViewPr snapToGrid="0">
      <p:cViewPr varScale="1">
        <p:scale>
          <a:sx n="85" d="100"/>
          <a:sy n="85" d="100"/>
        </p:scale>
        <p:origin x="774"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746E33-3AC6-43A4-80E0-697E25EE98E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AB8B36B-FE01-4E80-B8BC-35AF4108BF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921781B-8509-4440-AFDE-AA677967D7AE}"/>
              </a:ext>
            </a:extLst>
          </p:cNvPr>
          <p:cNvSpPr>
            <a:spLocks noGrp="1"/>
          </p:cNvSpPr>
          <p:nvPr>
            <p:ph type="dt" sz="half" idx="10"/>
          </p:nvPr>
        </p:nvSpPr>
        <p:spPr/>
        <p:txBody>
          <a:bodyPr/>
          <a:lstStyle/>
          <a:p>
            <a:fld id="{0F0052FC-54A1-48AA-BA07-636C497A8C6A}" type="datetimeFigureOut">
              <a:rPr lang="it-IT" smtClean="0"/>
              <a:pPr/>
              <a:t>20/04/2022</a:t>
            </a:fld>
            <a:endParaRPr lang="it-IT"/>
          </a:p>
        </p:txBody>
      </p:sp>
      <p:sp>
        <p:nvSpPr>
          <p:cNvPr id="5" name="Segnaposto piè di pagina 4">
            <a:extLst>
              <a:ext uri="{FF2B5EF4-FFF2-40B4-BE49-F238E27FC236}">
                <a16:creationId xmlns:a16="http://schemas.microsoft.com/office/drawing/2014/main" id="{A1ABAA32-59AA-4593-9295-9B8FB23F9A7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4FA076D-0459-43CF-A04D-515AE1240FA3}"/>
              </a:ext>
            </a:extLst>
          </p:cNvPr>
          <p:cNvSpPr>
            <a:spLocks noGrp="1"/>
          </p:cNvSpPr>
          <p:nvPr>
            <p:ph type="sldNum" sz="quarter" idx="12"/>
          </p:nvPr>
        </p:nvSpPr>
        <p:spPr/>
        <p:txBody>
          <a:bodyPr/>
          <a:lstStyle/>
          <a:p>
            <a:fld id="{06706422-AA39-4FE0-BE6C-EF94562BEFAA}" type="slidenum">
              <a:rPr lang="it-IT" smtClean="0"/>
              <a:pPr/>
              <a:t>‹#›</a:t>
            </a:fld>
            <a:endParaRPr lang="it-IT"/>
          </a:p>
        </p:txBody>
      </p:sp>
    </p:spTree>
    <p:extLst>
      <p:ext uri="{BB962C8B-B14F-4D97-AF65-F5344CB8AC3E}">
        <p14:creationId xmlns:p14="http://schemas.microsoft.com/office/powerpoint/2010/main" val="3140885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6D4EC1-8DB6-4A13-8D60-EF2CB93F7CA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F6088F2-4552-4532-BCE7-C216989D6BA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5F6769D-2165-45BA-8B1B-6B46B6D50F7E}"/>
              </a:ext>
            </a:extLst>
          </p:cNvPr>
          <p:cNvSpPr>
            <a:spLocks noGrp="1"/>
          </p:cNvSpPr>
          <p:nvPr>
            <p:ph type="dt" sz="half" idx="10"/>
          </p:nvPr>
        </p:nvSpPr>
        <p:spPr/>
        <p:txBody>
          <a:bodyPr/>
          <a:lstStyle/>
          <a:p>
            <a:fld id="{0F0052FC-54A1-48AA-BA07-636C497A8C6A}" type="datetimeFigureOut">
              <a:rPr lang="it-IT" smtClean="0"/>
              <a:pPr/>
              <a:t>20/04/2022</a:t>
            </a:fld>
            <a:endParaRPr lang="it-IT"/>
          </a:p>
        </p:txBody>
      </p:sp>
      <p:sp>
        <p:nvSpPr>
          <p:cNvPr id="5" name="Segnaposto piè di pagina 4">
            <a:extLst>
              <a:ext uri="{FF2B5EF4-FFF2-40B4-BE49-F238E27FC236}">
                <a16:creationId xmlns:a16="http://schemas.microsoft.com/office/drawing/2014/main" id="{6A5124D3-BBBB-43E9-85DA-D0CB3B9E924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7BCFDEA-2168-4093-8328-2D93EEDBBA54}"/>
              </a:ext>
            </a:extLst>
          </p:cNvPr>
          <p:cNvSpPr>
            <a:spLocks noGrp="1"/>
          </p:cNvSpPr>
          <p:nvPr>
            <p:ph type="sldNum" sz="quarter" idx="12"/>
          </p:nvPr>
        </p:nvSpPr>
        <p:spPr/>
        <p:txBody>
          <a:bodyPr/>
          <a:lstStyle/>
          <a:p>
            <a:fld id="{06706422-AA39-4FE0-BE6C-EF94562BEFAA}" type="slidenum">
              <a:rPr lang="it-IT" smtClean="0"/>
              <a:pPr/>
              <a:t>‹#›</a:t>
            </a:fld>
            <a:endParaRPr lang="it-IT"/>
          </a:p>
        </p:txBody>
      </p:sp>
    </p:spTree>
    <p:extLst>
      <p:ext uri="{BB962C8B-B14F-4D97-AF65-F5344CB8AC3E}">
        <p14:creationId xmlns:p14="http://schemas.microsoft.com/office/powerpoint/2010/main" val="149453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6310A4D-A9A1-480D-95B9-AC1182D1B2B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E8ACB27-F9EA-4716-AAB5-033B26DA6FB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4FBA5D7-D818-4EE6-BD18-179C01DB6326}"/>
              </a:ext>
            </a:extLst>
          </p:cNvPr>
          <p:cNvSpPr>
            <a:spLocks noGrp="1"/>
          </p:cNvSpPr>
          <p:nvPr>
            <p:ph type="dt" sz="half" idx="10"/>
          </p:nvPr>
        </p:nvSpPr>
        <p:spPr/>
        <p:txBody>
          <a:bodyPr/>
          <a:lstStyle/>
          <a:p>
            <a:fld id="{0F0052FC-54A1-48AA-BA07-636C497A8C6A}" type="datetimeFigureOut">
              <a:rPr lang="it-IT" smtClean="0"/>
              <a:pPr/>
              <a:t>20/04/2022</a:t>
            </a:fld>
            <a:endParaRPr lang="it-IT"/>
          </a:p>
        </p:txBody>
      </p:sp>
      <p:sp>
        <p:nvSpPr>
          <p:cNvPr id="5" name="Segnaposto piè di pagina 4">
            <a:extLst>
              <a:ext uri="{FF2B5EF4-FFF2-40B4-BE49-F238E27FC236}">
                <a16:creationId xmlns:a16="http://schemas.microsoft.com/office/drawing/2014/main" id="{82A20F05-053B-40E7-A3AD-D4D1043AD8B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D02E03A-AEE7-4ACC-A4D2-2099C31F01D1}"/>
              </a:ext>
            </a:extLst>
          </p:cNvPr>
          <p:cNvSpPr>
            <a:spLocks noGrp="1"/>
          </p:cNvSpPr>
          <p:nvPr>
            <p:ph type="sldNum" sz="quarter" idx="12"/>
          </p:nvPr>
        </p:nvSpPr>
        <p:spPr/>
        <p:txBody>
          <a:bodyPr/>
          <a:lstStyle/>
          <a:p>
            <a:fld id="{06706422-AA39-4FE0-BE6C-EF94562BEFAA}" type="slidenum">
              <a:rPr lang="it-IT" smtClean="0"/>
              <a:pPr/>
              <a:t>‹#›</a:t>
            </a:fld>
            <a:endParaRPr lang="it-IT"/>
          </a:p>
        </p:txBody>
      </p:sp>
    </p:spTree>
    <p:extLst>
      <p:ext uri="{BB962C8B-B14F-4D97-AF65-F5344CB8AC3E}">
        <p14:creationId xmlns:p14="http://schemas.microsoft.com/office/powerpoint/2010/main" val="2567791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A847DE-E7D2-48D3-ABB4-F85D3FE1526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076D70E-8E5A-471A-B77F-A18B14DF9DF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9952C83-10A1-4DEA-98AD-D5281636055C}"/>
              </a:ext>
            </a:extLst>
          </p:cNvPr>
          <p:cNvSpPr>
            <a:spLocks noGrp="1"/>
          </p:cNvSpPr>
          <p:nvPr>
            <p:ph type="dt" sz="half" idx="10"/>
          </p:nvPr>
        </p:nvSpPr>
        <p:spPr/>
        <p:txBody>
          <a:bodyPr/>
          <a:lstStyle/>
          <a:p>
            <a:fld id="{0F0052FC-54A1-48AA-BA07-636C497A8C6A}" type="datetimeFigureOut">
              <a:rPr lang="it-IT" smtClean="0"/>
              <a:pPr/>
              <a:t>20/04/2022</a:t>
            </a:fld>
            <a:endParaRPr lang="it-IT"/>
          </a:p>
        </p:txBody>
      </p:sp>
      <p:sp>
        <p:nvSpPr>
          <p:cNvPr id="5" name="Segnaposto piè di pagina 4">
            <a:extLst>
              <a:ext uri="{FF2B5EF4-FFF2-40B4-BE49-F238E27FC236}">
                <a16:creationId xmlns:a16="http://schemas.microsoft.com/office/drawing/2014/main" id="{C7978A16-262F-4E81-B6DC-B80BDCF1471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ABBA2F2-E071-446A-88BB-450AF931BEEF}"/>
              </a:ext>
            </a:extLst>
          </p:cNvPr>
          <p:cNvSpPr>
            <a:spLocks noGrp="1"/>
          </p:cNvSpPr>
          <p:nvPr>
            <p:ph type="sldNum" sz="quarter" idx="12"/>
          </p:nvPr>
        </p:nvSpPr>
        <p:spPr/>
        <p:txBody>
          <a:bodyPr/>
          <a:lstStyle/>
          <a:p>
            <a:fld id="{06706422-AA39-4FE0-BE6C-EF94562BEFAA}" type="slidenum">
              <a:rPr lang="it-IT" smtClean="0"/>
              <a:pPr/>
              <a:t>‹#›</a:t>
            </a:fld>
            <a:endParaRPr lang="it-IT"/>
          </a:p>
        </p:txBody>
      </p:sp>
    </p:spTree>
    <p:extLst>
      <p:ext uri="{BB962C8B-B14F-4D97-AF65-F5344CB8AC3E}">
        <p14:creationId xmlns:p14="http://schemas.microsoft.com/office/powerpoint/2010/main" val="2910081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F9250A-2F57-4ACA-8CE8-106C6D2939E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441B814-AF12-4809-A95D-D8A2C372B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A1894D3-5572-403B-9E9A-559E3134D4BC}"/>
              </a:ext>
            </a:extLst>
          </p:cNvPr>
          <p:cNvSpPr>
            <a:spLocks noGrp="1"/>
          </p:cNvSpPr>
          <p:nvPr>
            <p:ph type="dt" sz="half" idx="10"/>
          </p:nvPr>
        </p:nvSpPr>
        <p:spPr/>
        <p:txBody>
          <a:bodyPr/>
          <a:lstStyle/>
          <a:p>
            <a:fld id="{0F0052FC-54A1-48AA-BA07-636C497A8C6A}" type="datetimeFigureOut">
              <a:rPr lang="it-IT" smtClean="0"/>
              <a:pPr/>
              <a:t>20/04/2022</a:t>
            </a:fld>
            <a:endParaRPr lang="it-IT"/>
          </a:p>
        </p:txBody>
      </p:sp>
      <p:sp>
        <p:nvSpPr>
          <p:cNvPr id="5" name="Segnaposto piè di pagina 4">
            <a:extLst>
              <a:ext uri="{FF2B5EF4-FFF2-40B4-BE49-F238E27FC236}">
                <a16:creationId xmlns:a16="http://schemas.microsoft.com/office/drawing/2014/main" id="{0EEB4FF2-5013-477E-A192-13075E0764C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ACA29DF-C017-4243-AE87-55CB399EB23D}"/>
              </a:ext>
            </a:extLst>
          </p:cNvPr>
          <p:cNvSpPr>
            <a:spLocks noGrp="1"/>
          </p:cNvSpPr>
          <p:nvPr>
            <p:ph type="sldNum" sz="quarter" idx="12"/>
          </p:nvPr>
        </p:nvSpPr>
        <p:spPr/>
        <p:txBody>
          <a:bodyPr/>
          <a:lstStyle/>
          <a:p>
            <a:fld id="{06706422-AA39-4FE0-BE6C-EF94562BEFAA}" type="slidenum">
              <a:rPr lang="it-IT" smtClean="0"/>
              <a:pPr/>
              <a:t>‹#›</a:t>
            </a:fld>
            <a:endParaRPr lang="it-IT"/>
          </a:p>
        </p:txBody>
      </p:sp>
    </p:spTree>
    <p:extLst>
      <p:ext uri="{BB962C8B-B14F-4D97-AF65-F5344CB8AC3E}">
        <p14:creationId xmlns:p14="http://schemas.microsoft.com/office/powerpoint/2010/main" val="688730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7AA6F3-EAF3-4AB7-ADA7-6492E2E206A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2F2CB94-2B78-4883-9F76-2C703FA6B53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EA7BB72-F09A-4E79-87A4-BAA8F80F8CE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6EC1F32-B2FD-4D85-A568-44B0B9EA9C61}"/>
              </a:ext>
            </a:extLst>
          </p:cNvPr>
          <p:cNvSpPr>
            <a:spLocks noGrp="1"/>
          </p:cNvSpPr>
          <p:nvPr>
            <p:ph type="dt" sz="half" idx="10"/>
          </p:nvPr>
        </p:nvSpPr>
        <p:spPr/>
        <p:txBody>
          <a:bodyPr/>
          <a:lstStyle/>
          <a:p>
            <a:fld id="{0F0052FC-54A1-48AA-BA07-636C497A8C6A}" type="datetimeFigureOut">
              <a:rPr lang="it-IT" smtClean="0"/>
              <a:pPr/>
              <a:t>20/04/2022</a:t>
            </a:fld>
            <a:endParaRPr lang="it-IT"/>
          </a:p>
        </p:txBody>
      </p:sp>
      <p:sp>
        <p:nvSpPr>
          <p:cNvPr id="6" name="Segnaposto piè di pagina 5">
            <a:extLst>
              <a:ext uri="{FF2B5EF4-FFF2-40B4-BE49-F238E27FC236}">
                <a16:creationId xmlns:a16="http://schemas.microsoft.com/office/drawing/2014/main" id="{2AFBAF8E-00F4-4E37-A787-C83E9CE25D6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250F0C0-4FF6-4A48-A10F-9B9BE1DACF1D}"/>
              </a:ext>
            </a:extLst>
          </p:cNvPr>
          <p:cNvSpPr>
            <a:spLocks noGrp="1"/>
          </p:cNvSpPr>
          <p:nvPr>
            <p:ph type="sldNum" sz="quarter" idx="12"/>
          </p:nvPr>
        </p:nvSpPr>
        <p:spPr/>
        <p:txBody>
          <a:bodyPr/>
          <a:lstStyle/>
          <a:p>
            <a:fld id="{06706422-AA39-4FE0-BE6C-EF94562BEFAA}" type="slidenum">
              <a:rPr lang="it-IT" smtClean="0"/>
              <a:pPr/>
              <a:t>‹#›</a:t>
            </a:fld>
            <a:endParaRPr lang="it-IT"/>
          </a:p>
        </p:txBody>
      </p:sp>
    </p:spTree>
    <p:extLst>
      <p:ext uri="{BB962C8B-B14F-4D97-AF65-F5344CB8AC3E}">
        <p14:creationId xmlns:p14="http://schemas.microsoft.com/office/powerpoint/2010/main" val="3875903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CBC824-946E-404A-AB4B-67F66C357C5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BF926FC-C6B3-47AC-A45F-4795DF5CE0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EB66956-773B-4D24-BC90-E2D95769C35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A7636FF-FB7F-42F1-B491-CE6B864555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E7BF541-4E41-4290-9ACC-78BF5B52FA9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5075D5C-7652-438C-AC45-B69FA638EC4C}"/>
              </a:ext>
            </a:extLst>
          </p:cNvPr>
          <p:cNvSpPr>
            <a:spLocks noGrp="1"/>
          </p:cNvSpPr>
          <p:nvPr>
            <p:ph type="dt" sz="half" idx="10"/>
          </p:nvPr>
        </p:nvSpPr>
        <p:spPr/>
        <p:txBody>
          <a:bodyPr/>
          <a:lstStyle/>
          <a:p>
            <a:fld id="{0F0052FC-54A1-48AA-BA07-636C497A8C6A}" type="datetimeFigureOut">
              <a:rPr lang="it-IT" smtClean="0"/>
              <a:pPr/>
              <a:t>20/04/2022</a:t>
            </a:fld>
            <a:endParaRPr lang="it-IT"/>
          </a:p>
        </p:txBody>
      </p:sp>
      <p:sp>
        <p:nvSpPr>
          <p:cNvPr id="8" name="Segnaposto piè di pagina 7">
            <a:extLst>
              <a:ext uri="{FF2B5EF4-FFF2-40B4-BE49-F238E27FC236}">
                <a16:creationId xmlns:a16="http://schemas.microsoft.com/office/drawing/2014/main" id="{F54C2B72-8002-4193-B696-C93B30FE9EE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617A5C4-5A8B-4F34-8A41-2D5342B3E682}"/>
              </a:ext>
            </a:extLst>
          </p:cNvPr>
          <p:cNvSpPr>
            <a:spLocks noGrp="1"/>
          </p:cNvSpPr>
          <p:nvPr>
            <p:ph type="sldNum" sz="quarter" idx="12"/>
          </p:nvPr>
        </p:nvSpPr>
        <p:spPr/>
        <p:txBody>
          <a:bodyPr/>
          <a:lstStyle/>
          <a:p>
            <a:fld id="{06706422-AA39-4FE0-BE6C-EF94562BEFAA}" type="slidenum">
              <a:rPr lang="it-IT" smtClean="0"/>
              <a:pPr/>
              <a:t>‹#›</a:t>
            </a:fld>
            <a:endParaRPr lang="it-IT"/>
          </a:p>
        </p:txBody>
      </p:sp>
    </p:spTree>
    <p:extLst>
      <p:ext uri="{BB962C8B-B14F-4D97-AF65-F5344CB8AC3E}">
        <p14:creationId xmlns:p14="http://schemas.microsoft.com/office/powerpoint/2010/main" val="723836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2800DE-0784-4DAE-BB8E-30205F33000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F2AB82E-DC2D-46AF-AC25-82F915875E30}"/>
              </a:ext>
            </a:extLst>
          </p:cNvPr>
          <p:cNvSpPr>
            <a:spLocks noGrp="1"/>
          </p:cNvSpPr>
          <p:nvPr>
            <p:ph type="dt" sz="half" idx="10"/>
          </p:nvPr>
        </p:nvSpPr>
        <p:spPr/>
        <p:txBody>
          <a:bodyPr/>
          <a:lstStyle/>
          <a:p>
            <a:fld id="{0F0052FC-54A1-48AA-BA07-636C497A8C6A}" type="datetimeFigureOut">
              <a:rPr lang="it-IT" smtClean="0"/>
              <a:pPr/>
              <a:t>20/04/2022</a:t>
            </a:fld>
            <a:endParaRPr lang="it-IT"/>
          </a:p>
        </p:txBody>
      </p:sp>
      <p:sp>
        <p:nvSpPr>
          <p:cNvPr id="4" name="Segnaposto piè di pagina 3">
            <a:extLst>
              <a:ext uri="{FF2B5EF4-FFF2-40B4-BE49-F238E27FC236}">
                <a16:creationId xmlns:a16="http://schemas.microsoft.com/office/drawing/2014/main" id="{4177A332-6146-4E1A-9DC0-7E84ABEA6C8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4FA5075-6253-456A-B8E3-411DD03EEAE8}"/>
              </a:ext>
            </a:extLst>
          </p:cNvPr>
          <p:cNvSpPr>
            <a:spLocks noGrp="1"/>
          </p:cNvSpPr>
          <p:nvPr>
            <p:ph type="sldNum" sz="quarter" idx="12"/>
          </p:nvPr>
        </p:nvSpPr>
        <p:spPr/>
        <p:txBody>
          <a:bodyPr/>
          <a:lstStyle/>
          <a:p>
            <a:fld id="{06706422-AA39-4FE0-BE6C-EF94562BEFAA}" type="slidenum">
              <a:rPr lang="it-IT" smtClean="0"/>
              <a:pPr/>
              <a:t>‹#›</a:t>
            </a:fld>
            <a:endParaRPr lang="it-IT"/>
          </a:p>
        </p:txBody>
      </p:sp>
    </p:spTree>
    <p:extLst>
      <p:ext uri="{BB962C8B-B14F-4D97-AF65-F5344CB8AC3E}">
        <p14:creationId xmlns:p14="http://schemas.microsoft.com/office/powerpoint/2010/main" val="1407263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93BA77C-6988-4B27-A1BD-3B093AD9A427}"/>
              </a:ext>
            </a:extLst>
          </p:cNvPr>
          <p:cNvSpPr>
            <a:spLocks noGrp="1"/>
          </p:cNvSpPr>
          <p:nvPr>
            <p:ph type="dt" sz="half" idx="10"/>
          </p:nvPr>
        </p:nvSpPr>
        <p:spPr/>
        <p:txBody>
          <a:bodyPr/>
          <a:lstStyle/>
          <a:p>
            <a:fld id="{0F0052FC-54A1-48AA-BA07-636C497A8C6A}" type="datetimeFigureOut">
              <a:rPr lang="it-IT" smtClean="0"/>
              <a:pPr/>
              <a:t>20/04/2022</a:t>
            </a:fld>
            <a:endParaRPr lang="it-IT"/>
          </a:p>
        </p:txBody>
      </p:sp>
      <p:sp>
        <p:nvSpPr>
          <p:cNvPr id="3" name="Segnaposto piè di pagina 2">
            <a:extLst>
              <a:ext uri="{FF2B5EF4-FFF2-40B4-BE49-F238E27FC236}">
                <a16:creationId xmlns:a16="http://schemas.microsoft.com/office/drawing/2014/main" id="{6E5B1300-E9EF-4535-9054-2A5D144F07A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E860256-185B-4E3A-9C3A-8D4B1C649D59}"/>
              </a:ext>
            </a:extLst>
          </p:cNvPr>
          <p:cNvSpPr>
            <a:spLocks noGrp="1"/>
          </p:cNvSpPr>
          <p:nvPr>
            <p:ph type="sldNum" sz="quarter" idx="12"/>
          </p:nvPr>
        </p:nvSpPr>
        <p:spPr/>
        <p:txBody>
          <a:bodyPr/>
          <a:lstStyle/>
          <a:p>
            <a:fld id="{06706422-AA39-4FE0-BE6C-EF94562BEFAA}" type="slidenum">
              <a:rPr lang="it-IT" smtClean="0"/>
              <a:pPr/>
              <a:t>‹#›</a:t>
            </a:fld>
            <a:endParaRPr lang="it-IT"/>
          </a:p>
        </p:txBody>
      </p:sp>
    </p:spTree>
    <p:extLst>
      <p:ext uri="{BB962C8B-B14F-4D97-AF65-F5344CB8AC3E}">
        <p14:creationId xmlns:p14="http://schemas.microsoft.com/office/powerpoint/2010/main" val="2600369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2E28A6-ECF4-4078-9278-DFBEBDCED80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D793942-F9B3-4F02-A043-A3E208DBD5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DD7AB18-4186-42BD-9C67-781831EAB8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F7BB8C2-C987-461D-8270-7B5AB568311A}"/>
              </a:ext>
            </a:extLst>
          </p:cNvPr>
          <p:cNvSpPr>
            <a:spLocks noGrp="1"/>
          </p:cNvSpPr>
          <p:nvPr>
            <p:ph type="dt" sz="half" idx="10"/>
          </p:nvPr>
        </p:nvSpPr>
        <p:spPr/>
        <p:txBody>
          <a:bodyPr/>
          <a:lstStyle/>
          <a:p>
            <a:fld id="{0F0052FC-54A1-48AA-BA07-636C497A8C6A}" type="datetimeFigureOut">
              <a:rPr lang="it-IT" smtClean="0"/>
              <a:pPr/>
              <a:t>20/04/2022</a:t>
            </a:fld>
            <a:endParaRPr lang="it-IT"/>
          </a:p>
        </p:txBody>
      </p:sp>
      <p:sp>
        <p:nvSpPr>
          <p:cNvPr id="6" name="Segnaposto piè di pagina 5">
            <a:extLst>
              <a:ext uri="{FF2B5EF4-FFF2-40B4-BE49-F238E27FC236}">
                <a16:creationId xmlns:a16="http://schemas.microsoft.com/office/drawing/2014/main" id="{857BE2A7-208B-4FA7-A00B-4615C192EDF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55D5B7C-083B-4A4E-9347-C4274AD5DB31}"/>
              </a:ext>
            </a:extLst>
          </p:cNvPr>
          <p:cNvSpPr>
            <a:spLocks noGrp="1"/>
          </p:cNvSpPr>
          <p:nvPr>
            <p:ph type="sldNum" sz="quarter" idx="12"/>
          </p:nvPr>
        </p:nvSpPr>
        <p:spPr/>
        <p:txBody>
          <a:bodyPr/>
          <a:lstStyle/>
          <a:p>
            <a:fld id="{06706422-AA39-4FE0-BE6C-EF94562BEFAA}" type="slidenum">
              <a:rPr lang="it-IT" smtClean="0"/>
              <a:pPr/>
              <a:t>‹#›</a:t>
            </a:fld>
            <a:endParaRPr lang="it-IT"/>
          </a:p>
        </p:txBody>
      </p:sp>
    </p:spTree>
    <p:extLst>
      <p:ext uri="{BB962C8B-B14F-4D97-AF65-F5344CB8AC3E}">
        <p14:creationId xmlns:p14="http://schemas.microsoft.com/office/powerpoint/2010/main" val="1941341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3C2919-9FB0-401F-A492-C40B88A5891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BDF7125-E1A7-4253-9EE8-BE0A2C86E0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9818586-DD4C-4F70-8902-EFD72B0C0E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4DD7944-370C-49A1-A174-2E6AD690C309}"/>
              </a:ext>
            </a:extLst>
          </p:cNvPr>
          <p:cNvSpPr>
            <a:spLocks noGrp="1"/>
          </p:cNvSpPr>
          <p:nvPr>
            <p:ph type="dt" sz="half" idx="10"/>
          </p:nvPr>
        </p:nvSpPr>
        <p:spPr/>
        <p:txBody>
          <a:bodyPr/>
          <a:lstStyle/>
          <a:p>
            <a:fld id="{0F0052FC-54A1-48AA-BA07-636C497A8C6A}" type="datetimeFigureOut">
              <a:rPr lang="it-IT" smtClean="0"/>
              <a:pPr/>
              <a:t>20/04/2022</a:t>
            </a:fld>
            <a:endParaRPr lang="it-IT"/>
          </a:p>
        </p:txBody>
      </p:sp>
      <p:sp>
        <p:nvSpPr>
          <p:cNvPr id="6" name="Segnaposto piè di pagina 5">
            <a:extLst>
              <a:ext uri="{FF2B5EF4-FFF2-40B4-BE49-F238E27FC236}">
                <a16:creationId xmlns:a16="http://schemas.microsoft.com/office/drawing/2014/main" id="{604BC8DC-3D10-4D6D-B696-DC90E5CC1E4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62ACB53-E0FF-404D-8E3A-8AB4AA0C96C3}"/>
              </a:ext>
            </a:extLst>
          </p:cNvPr>
          <p:cNvSpPr>
            <a:spLocks noGrp="1"/>
          </p:cNvSpPr>
          <p:nvPr>
            <p:ph type="sldNum" sz="quarter" idx="12"/>
          </p:nvPr>
        </p:nvSpPr>
        <p:spPr/>
        <p:txBody>
          <a:bodyPr/>
          <a:lstStyle/>
          <a:p>
            <a:fld id="{06706422-AA39-4FE0-BE6C-EF94562BEFAA}" type="slidenum">
              <a:rPr lang="it-IT" smtClean="0"/>
              <a:pPr/>
              <a:t>‹#›</a:t>
            </a:fld>
            <a:endParaRPr lang="it-IT"/>
          </a:p>
        </p:txBody>
      </p:sp>
    </p:spTree>
    <p:extLst>
      <p:ext uri="{BB962C8B-B14F-4D97-AF65-F5344CB8AC3E}">
        <p14:creationId xmlns:p14="http://schemas.microsoft.com/office/powerpoint/2010/main" val="314168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A41059A-1B14-4FCF-8817-4311F638E4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01399BF-10A7-4AC2-AB66-34A9C822E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090527E-8E56-4AF0-9FF5-093D5EFA35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0052FC-54A1-48AA-BA07-636C497A8C6A}" type="datetimeFigureOut">
              <a:rPr lang="it-IT" smtClean="0"/>
              <a:pPr/>
              <a:t>20/04/2022</a:t>
            </a:fld>
            <a:endParaRPr lang="it-IT"/>
          </a:p>
        </p:txBody>
      </p:sp>
      <p:sp>
        <p:nvSpPr>
          <p:cNvPr id="5" name="Segnaposto piè di pagina 4">
            <a:extLst>
              <a:ext uri="{FF2B5EF4-FFF2-40B4-BE49-F238E27FC236}">
                <a16:creationId xmlns:a16="http://schemas.microsoft.com/office/drawing/2014/main" id="{DC09168A-8D01-4084-984D-2F190838B6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72AC954-E076-4E50-9019-81E5991817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706422-AA39-4FE0-BE6C-EF94562BEFAA}" type="slidenum">
              <a:rPr lang="it-IT" smtClean="0"/>
              <a:pPr/>
              <a:t>‹#›</a:t>
            </a:fld>
            <a:endParaRPr lang="it-IT"/>
          </a:p>
        </p:txBody>
      </p:sp>
    </p:spTree>
    <p:extLst>
      <p:ext uri="{BB962C8B-B14F-4D97-AF65-F5344CB8AC3E}">
        <p14:creationId xmlns:p14="http://schemas.microsoft.com/office/powerpoint/2010/main" val="1893126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utente.prova@koinokalo.it"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hyperlink" Target="mailto:utente.prova@koinokalo.it"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1384DA-C270-44A6-BD03-CB44C1020DAC}"/>
              </a:ext>
            </a:extLst>
          </p:cNvPr>
          <p:cNvSpPr>
            <a:spLocks noGrp="1"/>
          </p:cNvSpPr>
          <p:nvPr>
            <p:ph type="title"/>
          </p:nvPr>
        </p:nvSpPr>
        <p:spPr/>
        <p:txBody>
          <a:bodyPr>
            <a:normAutofit/>
          </a:bodyPr>
          <a:lstStyle/>
          <a:p>
            <a:pPr algn="ctr"/>
            <a:r>
              <a:rPr lang="it-IT" sz="8800" dirty="0">
                <a:solidFill>
                  <a:schemeClr val="accent5">
                    <a:lumMod val="50000"/>
                  </a:schemeClr>
                </a:solidFill>
                <a:latin typeface="CF Jacques Parizeau" pitchFamily="2" charset="0"/>
              </a:rPr>
              <a:t>Progetto Reset</a:t>
            </a:r>
          </a:p>
        </p:txBody>
      </p:sp>
      <p:sp>
        <p:nvSpPr>
          <p:cNvPr id="3" name="Segnaposto contenuto 2">
            <a:extLst>
              <a:ext uri="{FF2B5EF4-FFF2-40B4-BE49-F238E27FC236}">
                <a16:creationId xmlns:a16="http://schemas.microsoft.com/office/drawing/2014/main" id="{5D45BE44-6A10-4266-8BE7-13E56E5B29D9}"/>
              </a:ext>
            </a:extLst>
          </p:cNvPr>
          <p:cNvSpPr>
            <a:spLocks noGrp="1"/>
          </p:cNvSpPr>
          <p:nvPr>
            <p:ph idx="1"/>
          </p:nvPr>
        </p:nvSpPr>
        <p:spPr>
          <a:xfrm>
            <a:off x="414779" y="1838227"/>
            <a:ext cx="11425287" cy="2364752"/>
          </a:xfrm>
        </p:spPr>
        <p:txBody>
          <a:bodyPr>
            <a:normAutofit fontScale="40000" lnSpcReduction="20000"/>
          </a:bodyPr>
          <a:lstStyle/>
          <a:p>
            <a:pPr marL="0" indent="0" algn="ctr">
              <a:buNone/>
            </a:pPr>
            <a:r>
              <a:rPr lang="en-US" sz="8000" dirty="0" err="1">
                <a:solidFill>
                  <a:schemeClr val="accent1">
                    <a:lumMod val="75000"/>
                  </a:schemeClr>
                </a:solidFill>
                <a:latin typeface="Franklin Gothic Demi Cond" panose="020B0706030402020204" pitchFamily="34" charset="0"/>
              </a:rPr>
              <a:t>REinventing</a:t>
            </a:r>
            <a:r>
              <a:rPr lang="en-US" sz="8000" dirty="0">
                <a:solidFill>
                  <a:schemeClr val="accent1">
                    <a:lumMod val="75000"/>
                  </a:schemeClr>
                </a:solidFill>
                <a:latin typeface="Franklin Gothic Demi Cond" panose="020B0706030402020204" pitchFamily="34" charset="0"/>
              </a:rPr>
              <a:t> School Education Toward a digital world</a:t>
            </a:r>
          </a:p>
          <a:p>
            <a:pPr marL="0" indent="0" algn="ctr">
              <a:buNone/>
            </a:pPr>
            <a:br>
              <a:rPr lang="en-US" sz="8000" dirty="0">
                <a:solidFill>
                  <a:schemeClr val="accent6">
                    <a:lumMod val="75000"/>
                  </a:schemeClr>
                </a:solidFill>
                <a:latin typeface="CF Jacques Parizeau" pitchFamily="2" charset="0"/>
              </a:rPr>
            </a:br>
            <a:r>
              <a:rPr lang="en-US" sz="11000" dirty="0">
                <a:solidFill>
                  <a:srgbClr val="D60000"/>
                </a:solidFill>
                <a:latin typeface="Franklin Gothic Demi Cond" panose="020B0706030402020204" pitchFamily="34" charset="0"/>
              </a:rPr>
              <a:t>Gamification as engaging learning methodology</a:t>
            </a:r>
          </a:p>
          <a:p>
            <a:pPr marL="0" indent="0" algn="ctr">
              <a:buNone/>
            </a:pPr>
            <a:endParaRPr lang="en-US" sz="8000" dirty="0">
              <a:solidFill>
                <a:schemeClr val="accent6">
                  <a:lumMod val="75000"/>
                </a:schemeClr>
              </a:solidFill>
              <a:latin typeface="CF Jacques Parizeau" pitchFamily="2" charset="0"/>
            </a:endParaRPr>
          </a:p>
          <a:p>
            <a:pPr marL="0" indent="0" algn="ctr">
              <a:buNone/>
            </a:pPr>
            <a:r>
              <a:rPr lang="en-US" sz="5800" dirty="0">
                <a:solidFill>
                  <a:schemeClr val="accent5">
                    <a:lumMod val="50000"/>
                  </a:schemeClr>
                </a:solidFill>
                <a:latin typeface="Bahnschrift SemiBold Condensed" panose="020B0502040204020203" pitchFamily="34" charset="0"/>
              </a:rPr>
              <a:t>Reinventing school education towards a digital world</a:t>
            </a:r>
            <a:endParaRPr lang="en-US" sz="8000" dirty="0">
              <a:solidFill>
                <a:schemeClr val="accent6">
                  <a:lumMod val="75000"/>
                </a:schemeClr>
              </a:solidFill>
              <a:latin typeface="CF Jacques Parizeau" pitchFamily="2" charset="0"/>
            </a:endParaRPr>
          </a:p>
          <a:p>
            <a:pPr marL="0" indent="0" algn="ctr">
              <a:buNone/>
            </a:pPr>
            <a:endParaRPr lang="it-IT" dirty="0">
              <a:solidFill>
                <a:schemeClr val="tx2">
                  <a:lumMod val="75000"/>
                </a:schemeClr>
              </a:solidFill>
              <a:latin typeface="Comic Sans MS" panose="030F0702030302020204" pitchFamily="66" charset="0"/>
            </a:endParaRPr>
          </a:p>
        </p:txBody>
      </p:sp>
      <p:pic>
        <p:nvPicPr>
          <p:cNvPr id="5" name="Immagine 4">
            <a:extLst>
              <a:ext uri="{FF2B5EF4-FFF2-40B4-BE49-F238E27FC236}">
                <a16:creationId xmlns:a16="http://schemas.microsoft.com/office/drawing/2014/main" id="{94651759-7886-4629-9A34-0ED8D96B98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3804" y="4350518"/>
            <a:ext cx="1564391" cy="1769326"/>
          </a:xfrm>
          <a:prstGeom prst="rect">
            <a:avLst/>
          </a:prstGeom>
        </p:spPr>
      </p:pic>
      <p:pic>
        <p:nvPicPr>
          <p:cNvPr id="6" name="Immagine 5">
            <a:extLst>
              <a:ext uri="{FF2B5EF4-FFF2-40B4-BE49-F238E27FC236}">
                <a16:creationId xmlns:a16="http://schemas.microsoft.com/office/drawing/2014/main" id="{496C6301-1B8D-4347-B960-2D3F33435B57}"/>
              </a:ext>
            </a:extLst>
          </p:cNvPr>
          <p:cNvPicPr>
            <a:picLocks noChangeAspect="1"/>
          </p:cNvPicPr>
          <p:nvPr/>
        </p:nvPicPr>
        <p:blipFill>
          <a:blip r:embed="rId3"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0" y="4961967"/>
            <a:ext cx="2922633" cy="1896033"/>
          </a:xfrm>
          <a:prstGeom prst="rect">
            <a:avLst/>
          </a:prstGeom>
        </p:spPr>
      </p:pic>
      <p:pic>
        <p:nvPicPr>
          <p:cNvPr id="3074" name="Picture 2" descr="Trasparenza e legalità. Protocollo d'intesa Erasmus +: lunedì la firma -  Normanno.com">
            <a:extLst>
              <a:ext uri="{FF2B5EF4-FFF2-40B4-BE49-F238E27FC236}">
                <a16:creationId xmlns:a16="http://schemas.microsoft.com/office/drawing/2014/main" id="{6B0EE457-E0D0-44FA-9451-B86391A56A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57226" y="5072458"/>
            <a:ext cx="3140765" cy="176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830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4D50929F-B265-413A-8D3A-2B178BD281D6}"/>
              </a:ext>
            </a:extLst>
          </p:cNvPr>
          <p:cNvSpPr>
            <a:spLocks noGrp="1"/>
          </p:cNvSpPr>
          <p:nvPr>
            <p:ph type="title"/>
          </p:nvPr>
        </p:nvSpPr>
        <p:spPr>
          <a:xfrm>
            <a:off x="329938" y="365125"/>
            <a:ext cx="11023862" cy="700104"/>
          </a:xfrm>
        </p:spPr>
        <p:txBody>
          <a:bodyPr>
            <a:noAutofit/>
          </a:bodyPr>
          <a:lstStyle/>
          <a:p>
            <a:r>
              <a:rPr lang="en-US" sz="5400" dirty="0">
                <a:solidFill>
                  <a:srgbClr val="D60000"/>
                </a:solidFill>
                <a:latin typeface="Franklin Gothic Demi Cond" panose="020B0706030402020204" pitchFamily="34" charset="0"/>
              </a:rPr>
              <a:t>What happens while we play?</a:t>
            </a:r>
            <a:endParaRPr lang="it-IT" sz="5400" dirty="0">
              <a:solidFill>
                <a:srgbClr val="D60000"/>
              </a:solidFill>
              <a:latin typeface="Franklin Gothic Demi Cond" panose="020B0706030402020204" pitchFamily="34" charset="0"/>
            </a:endParaRPr>
          </a:p>
        </p:txBody>
      </p:sp>
      <p:sp>
        <p:nvSpPr>
          <p:cNvPr id="6" name="CasellaDiTesto 5">
            <a:extLst>
              <a:ext uri="{FF2B5EF4-FFF2-40B4-BE49-F238E27FC236}">
                <a16:creationId xmlns:a16="http://schemas.microsoft.com/office/drawing/2014/main" id="{B19001EE-8137-4695-8AD6-11532EA982F2}"/>
              </a:ext>
            </a:extLst>
          </p:cNvPr>
          <p:cNvSpPr txBox="1"/>
          <p:nvPr/>
        </p:nvSpPr>
        <p:spPr>
          <a:xfrm>
            <a:off x="329938" y="1065229"/>
            <a:ext cx="11736371" cy="1815882"/>
          </a:xfrm>
          <a:prstGeom prst="rect">
            <a:avLst/>
          </a:prstGeom>
          <a:noFill/>
        </p:spPr>
        <p:txBody>
          <a:bodyPr wrap="square">
            <a:spAutoFit/>
          </a:bodyPr>
          <a:lstStyle/>
          <a:p>
            <a:r>
              <a:rPr lang="en-US" sz="2800" b="1" dirty="0">
                <a:solidFill>
                  <a:schemeClr val="accent1">
                    <a:lumMod val="50000"/>
                  </a:schemeClr>
                </a:solidFill>
                <a:latin typeface="arial" panose="020B0604020202020204" pitchFamily="34" charset="0"/>
              </a:rPr>
              <a:t>The game helps to focus and materialize on the goal. Video games are able to stimulate motivation, interest, creativity, a sense of belonging and happiness, feelings that become resources that can be immediately spent in daily activities.</a:t>
            </a:r>
            <a:endParaRPr lang="it-IT" sz="2800" dirty="0">
              <a:solidFill>
                <a:schemeClr val="accent1">
                  <a:lumMod val="50000"/>
                </a:schemeClr>
              </a:solidFill>
              <a:latin typeface="arial" panose="020B0604020202020204" pitchFamily="34" charset="0"/>
            </a:endParaRPr>
          </a:p>
        </p:txBody>
      </p:sp>
      <p:pic>
        <p:nvPicPr>
          <p:cNvPr id="7" name="Immagine 6">
            <a:extLst>
              <a:ext uri="{FF2B5EF4-FFF2-40B4-BE49-F238E27FC236}">
                <a16:creationId xmlns:a16="http://schemas.microsoft.com/office/drawing/2014/main" id="{9B77DFBF-6BE7-4AC7-B50B-4827414245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53800" y="6002426"/>
            <a:ext cx="668181" cy="755712"/>
          </a:xfrm>
          <a:prstGeom prst="rect">
            <a:avLst/>
          </a:prstGeom>
        </p:spPr>
      </p:pic>
      <p:pic>
        <p:nvPicPr>
          <p:cNvPr id="7170" name="Picture 2" descr="Life 3.0 | SERIOUS GAMES: IMPARARE GIOCANDO">
            <a:extLst>
              <a:ext uri="{FF2B5EF4-FFF2-40B4-BE49-F238E27FC236}">
                <a16:creationId xmlns:a16="http://schemas.microsoft.com/office/drawing/2014/main" id="{BE79D7E1-FD8C-49ED-9F00-22053AD55FB8}"/>
              </a:ext>
            </a:extLst>
          </p:cNvPr>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r="12296"/>
          <a:stretch/>
        </p:blipFill>
        <p:spPr bwMode="auto">
          <a:xfrm>
            <a:off x="6821373" y="3626813"/>
            <a:ext cx="4962132" cy="323850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EC354901-9923-417B-A680-06C6FDC610C6}"/>
              </a:ext>
            </a:extLst>
          </p:cNvPr>
          <p:cNvSpPr txBox="1"/>
          <p:nvPr/>
        </p:nvSpPr>
        <p:spPr>
          <a:xfrm>
            <a:off x="329939" y="3055856"/>
            <a:ext cx="8849118" cy="1815882"/>
          </a:xfrm>
          <a:prstGeom prst="rect">
            <a:avLst/>
          </a:prstGeom>
          <a:noFill/>
        </p:spPr>
        <p:txBody>
          <a:bodyPr wrap="square">
            <a:spAutoFit/>
          </a:bodyPr>
          <a:lstStyle/>
          <a:p>
            <a:r>
              <a:rPr lang="en-US" sz="2800" dirty="0">
                <a:solidFill>
                  <a:schemeClr val="accent1">
                    <a:lumMod val="50000"/>
                  </a:schemeClr>
                </a:solidFill>
                <a:latin typeface="arial" panose="020B0604020202020204" pitchFamily="34" charset="0"/>
              </a:rPr>
              <a:t>The dynamics of the game allow people to immerse themselves in settings far from reality, catapulting the participant to take part in different challenges and choices in order to achieve the expected objectives.</a:t>
            </a:r>
            <a:endParaRPr lang="it-IT" sz="2800" dirty="0">
              <a:solidFill>
                <a:schemeClr val="accent1">
                  <a:lumMod val="50000"/>
                </a:schemeClr>
              </a:solidFill>
              <a:latin typeface="arial" panose="020B0604020202020204" pitchFamily="34" charset="0"/>
            </a:endParaRPr>
          </a:p>
        </p:txBody>
      </p:sp>
      <p:pic>
        <p:nvPicPr>
          <p:cNvPr id="9" name="Immagine 8">
            <a:extLst>
              <a:ext uri="{FF2B5EF4-FFF2-40B4-BE49-F238E27FC236}">
                <a16:creationId xmlns:a16="http://schemas.microsoft.com/office/drawing/2014/main" id="{BA05E87A-D3A7-4110-B57D-EE058F49FFBA}"/>
              </a:ext>
            </a:extLst>
          </p:cNvPr>
          <p:cNvPicPr>
            <a:picLocks noChangeAspect="1"/>
          </p:cNvPicPr>
          <p:nvPr/>
        </p:nvPicPr>
        <p:blipFill>
          <a:blip r:embed="rId4"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152366" y="6182553"/>
            <a:ext cx="1014506" cy="658152"/>
          </a:xfrm>
          <a:prstGeom prst="rect">
            <a:avLst/>
          </a:prstGeom>
        </p:spPr>
      </p:pic>
      <p:pic>
        <p:nvPicPr>
          <p:cNvPr id="10" name="Picture 2" descr="Trasparenza e legalità. Protocollo d'intesa Erasmus +: lunedì la firma -  Normanno.com">
            <a:extLst>
              <a:ext uri="{FF2B5EF4-FFF2-40B4-BE49-F238E27FC236}">
                <a16:creationId xmlns:a16="http://schemas.microsoft.com/office/drawing/2014/main" id="{8B7CDC28-B85B-42B5-8968-DB1A8A04AF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3494" y="6217645"/>
            <a:ext cx="1098644" cy="61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878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amification: Its Meaning, Stats, Types, Examples &amp; More!">
            <a:extLst>
              <a:ext uri="{FF2B5EF4-FFF2-40B4-BE49-F238E27FC236}">
                <a16:creationId xmlns:a16="http://schemas.microsoft.com/office/drawing/2014/main" id="{10D1B448-7D34-4714-9E50-117B09B444C2}"/>
              </a:ext>
            </a:extLst>
          </p:cNvPr>
          <p:cNvPicPr>
            <a:picLocks noChangeAspect="1" noChangeArrowheads="1"/>
          </p:cNvPicPr>
          <p:nvPr/>
        </p:nvPicPr>
        <p:blipFill rotWithShape="1">
          <a:blip r:embed="rId2" cstate="print">
            <a:clrChange>
              <a:clrFrom>
                <a:srgbClr val="FCFCFC"/>
              </a:clrFrom>
              <a:clrTo>
                <a:srgbClr val="FCFCFC">
                  <a:alpha val="0"/>
                </a:srgbClr>
              </a:clrTo>
            </a:clrChange>
            <a:extLst>
              <a:ext uri="{28A0092B-C50C-407E-A947-70E740481C1C}">
                <a14:useLocalDpi xmlns:a14="http://schemas.microsoft.com/office/drawing/2010/main" val="0"/>
              </a:ext>
            </a:extLst>
          </a:blip>
          <a:srcRect l="431" r="96284"/>
          <a:stretch/>
        </p:blipFill>
        <p:spPr bwMode="auto">
          <a:xfrm>
            <a:off x="0" y="2766654"/>
            <a:ext cx="12192000" cy="4091346"/>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4D50929F-B265-413A-8D3A-2B178BD281D6}"/>
              </a:ext>
            </a:extLst>
          </p:cNvPr>
          <p:cNvSpPr>
            <a:spLocks noGrp="1"/>
          </p:cNvSpPr>
          <p:nvPr>
            <p:ph type="title"/>
          </p:nvPr>
        </p:nvSpPr>
        <p:spPr>
          <a:xfrm>
            <a:off x="329938" y="365125"/>
            <a:ext cx="11023862" cy="926347"/>
          </a:xfrm>
        </p:spPr>
        <p:txBody>
          <a:bodyPr>
            <a:normAutofit fontScale="90000"/>
          </a:bodyPr>
          <a:lstStyle/>
          <a:p>
            <a:r>
              <a:rPr lang="en-US" sz="6000" dirty="0">
                <a:solidFill>
                  <a:srgbClr val="D60000"/>
                </a:solidFill>
                <a:latin typeface="Franklin Gothic Demi Cond" panose="020B0706030402020204" pitchFamily="34" charset="0"/>
              </a:rPr>
              <a:t>How to implement gamification in the classroom?</a:t>
            </a:r>
            <a:endParaRPr lang="it-IT" sz="6000" dirty="0">
              <a:solidFill>
                <a:srgbClr val="D60000"/>
              </a:solidFill>
              <a:latin typeface="Franklin Gothic Demi Cond" panose="020B0706030402020204" pitchFamily="34" charset="0"/>
            </a:endParaRPr>
          </a:p>
        </p:txBody>
      </p:sp>
      <p:sp>
        <p:nvSpPr>
          <p:cNvPr id="6" name="CasellaDiTesto 5">
            <a:extLst>
              <a:ext uri="{FF2B5EF4-FFF2-40B4-BE49-F238E27FC236}">
                <a16:creationId xmlns:a16="http://schemas.microsoft.com/office/drawing/2014/main" id="{B19001EE-8137-4695-8AD6-11532EA982F2}"/>
              </a:ext>
            </a:extLst>
          </p:cNvPr>
          <p:cNvSpPr txBox="1"/>
          <p:nvPr/>
        </p:nvSpPr>
        <p:spPr>
          <a:xfrm>
            <a:off x="329938" y="1366060"/>
            <a:ext cx="11532124" cy="3108543"/>
          </a:xfrm>
          <a:prstGeom prst="rect">
            <a:avLst/>
          </a:prstGeom>
          <a:noFill/>
        </p:spPr>
        <p:txBody>
          <a:bodyPr wrap="square">
            <a:spAutoFit/>
          </a:bodyPr>
          <a:lstStyle/>
          <a:p>
            <a:pPr algn="just"/>
            <a:endParaRPr lang="en-US" sz="2800" dirty="0">
              <a:solidFill>
                <a:schemeClr val="accent1">
                  <a:lumMod val="50000"/>
                </a:schemeClr>
              </a:solidFill>
              <a:latin typeface="arial" panose="020B0604020202020204" pitchFamily="34" charset="0"/>
            </a:endParaRPr>
          </a:p>
          <a:p>
            <a:pPr algn="just"/>
            <a:r>
              <a:rPr lang="en-US" sz="2800" dirty="0">
                <a:solidFill>
                  <a:schemeClr val="accent1">
                    <a:lumMod val="50000"/>
                  </a:schemeClr>
                </a:solidFill>
                <a:latin typeface="arial" panose="020B0604020202020204" pitchFamily="34" charset="0"/>
              </a:rPr>
              <a:t>So let's see what are the main dynamics of the game to be applied to teaching in order to motivate pupils and allow them to memorize information in a meaningful and long-term way:</a:t>
            </a:r>
          </a:p>
          <a:p>
            <a:pPr marL="457200" indent="-457200" algn="just">
              <a:buFont typeface="Arial" panose="020B0604020202020204" pitchFamily="34" charset="0"/>
              <a:buChar char="•"/>
            </a:pPr>
            <a:r>
              <a:rPr lang="en-US" sz="2800" dirty="0">
                <a:solidFill>
                  <a:schemeClr val="accent1">
                    <a:lumMod val="50000"/>
                  </a:schemeClr>
                </a:solidFill>
                <a:latin typeface="arial" panose="020B0604020202020204" pitchFamily="34" charset="0"/>
              </a:rPr>
              <a:t>Segment the program into levels</a:t>
            </a:r>
          </a:p>
          <a:p>
            <a:pPr marL="457200" indent="-457200" algn="just">
              <a:buFont typeface="Arial" panose="020B0604020202020204" pitchFamily="34" charset="0"/>
              <a:buChar char="•"/>
            </a:pPr>
            <a:r>
              <a:rPr lang="en-US" sz="2800" dirty="0">
                <a:solidFill>
                  <a:schemeClr val="accent1">
                    <a:lumMod val="50000"/>
                  </a:schemeClr>
                </a:solidFill>
                <a:latin typeface="arial" panose="020B0604020202020204" pitchFamily="34" charset="0"/>
              </a:rPr>
              <a:t>Promote socialization and group works</a:t>
            </a:r>
          </a:p>
          <a:p>
            <a:pPr marL="457200" indent="-457200" algn="just">
              <a:buFont typeface="Arial" panose="020B0604020202020204" pitchFamily="34" charset="0"/>
              <a:buChar char="•"/>
            </a:pPr>
            <a:r>
              <a:rPr lang="en-US" sz="2800" dirty="0">
                <a:solidFill>
                  <a:schemeClr val="accent1">
                    <a:lumMod val="50000"/>
                  </a:schemeClr>
                </a:solidFill>
                <a:latin typeface="arial" panose="020B0604020202020204" pitchFamily="34" charset="0"/>
              </a:rPr>
              <a:t>Points, rankings and rules systems</a:t>
            </a:r>
            <a:endParaRPr lang="it-IT" sz="2800" dirty="0">
              <a:solidFill>
                <a:schemeClr val="accent1">
                  <a:lumMod val="50000"/>
                </a:schemeClr>
              </a:solidFill>
              <a:latin typeface="arial" panose="020B0604020202020204" pitchFamily="34" charset="0"/>
            </a:endParaRPr>
          </a:p>
        </p:txBody>
      </p:sp>
      <p:pic>
        <p:nvPicPr>
          <p:cNvPr id="7" name="Immagine 6">
            <a:extLst>
              <a:ext uri="{FF2B5EF4-FFF2-40B4-BE49-F238E27FC236}">
                <a16:creationId xmlns:a16="http://schemas.microsoft.com/office/drawing/2014/main" id="{877548F0-0CDD-40CE-B35A-7519311D56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6002426"/>
            <a:ext cx="668181" cy="755712"/>
          </a:xfrm>
          <a:prstGeom prst="rect">
            <a:avLst/>
          </a:prstGeom>
        </p:spPr>
      </p:pic>
      <p:pic>
        <p:nvPicPr>
          <p:cNvPr id="16386" name="Picture 2" descr="PROMEMORIA: ISCRIZIONI AI SERVIZI SCOLASTICI GESTITI DAL COMUNE E  INTEGRAZIONE RETTA DI FREQUENZA ALLA SCUOLA DELL'INFANZIA. - Comune di  Erbusco">
            <a:extLst>
              <a:ext uri="{FF2B5EF4-FFF2-40B4-BE49-F238E27FC236}">
                <a16:creationId xmlns:a16="http://schemas.microsoft.com/office/drawing/2014/main" id="{B0547D6F-7816-4C6D-BA09-4266DC7CBA22}"/>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9238" y="4325953"/>
            <a:ext cx="9117487" cy="2680697"/>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a:extLst>
              <a:ext uri="{FF2B5EF4-FFF2-40B4-BE49-F238E27FC236}">
                <a16:creationId xmlns:a16="http://schemas.microsoft.com/office/drawing/2014/main" id="{A084B8D5-C83D-41A6-9FEC-3BF452557D2E}"/>
              </a:ext>
            </a:extLst>
          </p:cNvPr>
          <p:cNvPicPr>
            <a:picLocks noChangeAspect="1"/>
          </p:cNvPicPr>
          <p:nvPr/>
        </p:nvPicPr>
        <p:blipFill>
          <a:blip r:embed="rId5"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152366" y="6182553"/>
            <a:ext cx="1014506" cy="658152"/>
          </a:xfrm>
          <a:prstGeom prst="rect">
            <a:avLst/>
          </a:prstGeom>
        </p:spPr>
      </p:pic>
      <p:pic>
        <p:nvPicPr>
          <p:cNvPr id="9" name="Picture 2" descr="Trasparenza e legalità. Protocollo d'intesa Erasmus +: lunedì la firma -  Normanno.com">
            <a:extLst>
              <a:ext uri="{FF2B5EF4-FFF2-40B4-BE49-F238E27FC236}">
                <a16:creationId xmlns:a16="http://schemas.microsoft.com/office/drawing/2014/main" id="{9A53767D-EEA2-4391-9AF9-278EF26F013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3494" y="6217645"/>
            <a:ext cx="1098644" cy="61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719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amification: Its Meaning, Stats, Types, Examples &amp; More!">
            <a:extLst>
              <a:ext uri="{FF2B5EF4-FFF2-40B4-BE49-F238E27FC236}">
                <a16:creationId xmlns:a16="http://schemas.microsoft.com/office/drawing/2014/main" id="{10D1B448-7D34-4714-9E50-117B09B444C2}"/>
              </a:ext>
            </a:extLst>
          </p:cNvPr>
          <p:cNvPicPr>
            <a:picLocks noChangeAspect="1" noChangeArrowheads="1"/>
          </p:cNvPicPr>
          <p:nvPr/>
        </p:nvPicPr>
        <p:blipFill rotWithShape="1">
          <a:blip r:embed="rId2" cstate="print">
            <a:clrChange>
              <a:clrFrom>
                <a:srgbClr val="FCFCFC"/>
              </a:clrFrom>
              <a:clrTo>
                <a:srgbClr val="FCFCFC">
                  <a:alpha val="0"/>
                </a:srgbClr>
              </a:clrTo>
            </a:clrChange>
            <a:extLst>
              <a:ext uri="{28A0092B-C50C-407E-A947-70E740481C1C}">
                <a14:useLocalDpi xmlns:a14="http://schemas.microsoft.com/office/drawing/2010/main" val="0"/>
              </a:ext>
            </a:extLst>
          </a:blip>
          <a:srcRect l="431" r="96284"/>
          <a:stretch/>
        </p:blipFill>
        <p:spPr bwMode="auto">
          <a:xfrm>
            <a:off x="0" y="2766654"/>
            <a:ext cx="12192000" cy="4091346"/>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4D50929F-B265-413A-8D3A-2B178BD281D6}"/>
              </a:ext>
            </a:extLst>
          </p:cNvPr>
          <p:cNvSpPr>
            <a:spLocks noGrp="1"/>
          </p:cNvSpPr>
          <p:nvPr>
            <p:ph type="title"/>
          </p:nvPr>
        </p:nvSpPr>
        <p:spPr>
          <a:xfrm>
            <a:off x="329938" y="365125"/>
            <a:ext cx="11023862" cy="926347"/>
          </a:xfrm>
        </p:spPr>
        <p:txBody>
          <a:bodyPr>
            <a:normAutofit/>
          </a:bodyPr>
          <a:lstStyle/>
          <a:p>
            <a:r>
              <a:rPr lang="en-US" sz="6000" dirty="0">
                <a:solidFill>
                  <a:srgbClr val="D60000"/>
                </a:solidFill>
                <a:latin typeface="Franklin Gothic Demi Cond" panose="020B0706030402020204" pitchFamily="34" charset="0"/>
              </a:rPr>
              <a:t>Segment the program into levels</a:t>
            </a:r>
            <a:endParaRPr lang="it-IT" sz="6000" dirty="0">
              <a:solidFill>
                <a:srgbClr val="D60000"/>
              </a:solidFill>
              <a:latin typeface="Franklin Gothic Demi Cond" panose="020B0706030402020204" pitchFamily="34" charset="0"/>
            </a:endParaRPr>
          </a:p>
        </p:txBody>
      </p:sp>
      <p:sp>
        <p:nvSpPr>
          <p:cNvPr id="6" name="CasellaDiTesto 5">
            <a:extLst>
              <a:ext uri="{FF2B5EF4-FFF2-40B4-BE49-F238E27FC236}">
                <a16:creationId xmlns:a16="http://schemas.microsoft.com/office/drawing/2014/main" id="{B19001EE-8137-4695-8AD6-11532EA982F2}"/>
              </a:ext>
            </a:extLst>
          </p:cNvPr>
          <p:cNvSpPr txBox="1"/>
          <p:nvPr/>
        </p:nvSpPr>
        <p:spPr>
          <a:xfrm>
            <a:off x="329938" y="1291472"/>
            <a:ext cx="11532124" cy="954107"/>
          </a:xfrm>
          <a:prstGeom prst="rect">
            <a:avLst/>
          </a:prstGeom>
          <a:noFill/>
        </p:spPr>
        <p:txBody>
          <a:bodyPr wrap="square">
            <a:spAutoFit/>
          </a:bodyPr>
          <a:lstStyle/>
          <a:p>
            <a:pPr algn="just"/>
            <a:r>
              <a:rPr lang="en-US" sz="2800" dirty="0">
                <a:solidFill>
                  <a:schemeClr val="accent1">
                    <a:lumMod val="50000"/>
                  </a:schemeClr>
                </a:solidFill>
                <a:latin typeface="arial" panose="020B0604020202020204" pitchFamily="34" charset="0"/>
              </a:rPr>
              <a:t>Dividing the curriculum into many sub-phases stimulates students to move forward and to concretely solve problems.</a:t>
            </a:r>
            <a:endParaRPr lang="it-IT" sz="2800" dirty="0">
              <a:solidFill>
                <a:schemeClr val="accent1">
                  <a:lumMod val="50000"/>
                </a:schemeClr>
              </a:solidFill>
              <a:latin typeface="arial" panose="020B0604020202020204" pitchFamily="34" charset="0"/>
            </a:endParaRPr>
          </a:p>
        </p:txBody>
      </p:sp>
      <p:pic>
        <p:nvPicPr>
          <p:cNvPr id="7" name="Immagine 6">
            <a:extLst>
              <a:ext uri="{FF2B5EF4-FFF2-40B4-BE49-F238E27FC236}">
                <a16:creationId xmlns:a16="http://schemas.microsoft.com/office/drawing/2014/main" id="{05E9FCC8-0633-48F1-9A53-CBB9E1E08D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6002426"/>
            <a:ext cx="668181" cy="755712"/>
          </a:xfrm>
          <a:prstGeom prst="rect">
            <a:avLst/>
          </a:prstGeom>
        </p:spPr>
      </p:pic>
      <p:pic>
        <p:nvPicPr>
          <p:cNvPr id="6150" name="Picture 6" descr="นวัตกรรมและเทคโนโลยีสารสนเทศทางการศึกษา: เทคนิคการสอนคณิตศาสตร์">
            <a:extLst>
              <a:ext uri="{FF2B5EF4-FFF2-40B4-BE49-F238E27FC236}">
                <a16:creationId xmlns:a16="http://schemas.microsoft.com/office/drawing/2014/main" id="{9E05C4A8-E9B8-431A-8E32-6515A3A97DB1}"/>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17237" y="2143787"/>
            <a:ext cx="4236562" cy="4714214"/>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B3160BC8-3CFF-429D-97E3-D734A14D4C0B}"/>
              </a:ext>
            </a:extLst>
          </p:cNvPr>
          <p:cNvSpPr txBox="1"/>
          <p:nvPr/>
        </p:nvSpPr>
        <p:spPr>
          <a:xfrm>
            <a:off x="428964" y="2441541"/>
            <a:ext cx="6856834" cy="2677656"/>
          </a:xfrm>
          <a:prstGeom prst="rect">
            <a:avLst/>
          </a:prstGeom>
          <a:noFill/>
        </p:spPr>
        <p:txBody>
          <a:bodyPr wrap="square">
            <a:spAutoFit/>
          </a:bodyPr>
          <a:lstStyle/>
          <a:p>
            <a:r>
              <a:rPr lang="en-US" sz="2800" dirty="0">
                <a:solidFill>
                  <a:schemeClr val="accent1">
                    <a:lumMod val="50000"/>
                  </a:schemeClr>
                </a:solidFill>
                <a:latin typeface="arial" panose="020B0604020202020204" pitchFamily="34" charset="0"/>
              </a:rPr>
              <a:t>In this way, the following needs are met</a:t>
            </a:r>
          </a:p>
          <a:p>
            <a:pPr marL="457200" indent="-457200">
              <a:buFont typeface="Arial" panose="020B0604020202020204" pitchFamily="34" charset="0"/>
              <a:buChar char="•"/>
            </a:pPr>
            <a:r>
              <a:rPr lang="en-US" sz="2800" dirty="0">
                <a:solidFill>
                  <a:schemeClr val="accent1">
                    <a:lumMod val="50000"/>
                  </a:schemeClr>
                </a:solidFill>
                <a:latin typeface="arial" panose="020B0604020202020204" pitchFamily="34" charset="0"/>
              </a:rPr>
              <a:t>Growth</a:t>
            </a:r>
          </a:p>
          <a:p>
            <a:pPr marL="457200" indent="-457200">
              <a:buFont typeface="Arial" panose="020B0604020202020204" pitchFamily="34" charset="0"/>
              <a:buChar char="•"/>
            </a:pPr>
            <a:r>
              <a:rPr lang="en-US" sz="2800" dirty="0">
                <a:solidFill>
                  <a:schemeClr val="accent1">
                    <a:lumMod val="50000"/>
                  </a:schemeClr>
                </a:solidFill>
                <a:latin typeface="arial" panose="020B0604020202020204" pitchFamily="34" charset="0"/>
              </a:rPr>
              <a:t>Self esteem</a:t>
            </a:r>
          </a:p>
          <a:p>
            <a:pPr marL="457200" indent="-457200">
              <a:buFont typeface="Arial" panose="020B0604020202020204" pitchFamily="34" charset="0"/>
              <a:buChar char="•"/>
            </a:pPr>
            <a:r>
              <a:rPr lang="en-US" sz="2800" dirty="0">
                <a:solidFill>
                  <a:schemeClr val="accent1">
                    <a:lumMod val="50000"/>
                  </a:schemeClr>
                </a:solidFill>
                <a:latin typeface="arial" panose="020B0604020202020204" pitchFamily="34" charset="0"/>
              </a:rPr>
              <a:t>Activities</a:t>
            </a:r>
            <a:endParaRPr lang="it-IT" sz="2800" b="1" dirty="0">
              <a:solidFill>
                <a:schemeClr val="accent1">
                  <a:lumMod val="50000"/>
                </a:schemeClr>
              </a:solidFill>
              <a:latin typeface="arial" panose="020B0604020202020204" pitchFamily="34" charset="0"/>
            </a:endParaRPr>
          </a:p>
          <a:p>
            <a:r>
              <a:rPr lang="en-US" sz="2800" dirty="0">
                <a:solidFill>
                  <a:schemeClr val="accent1">
                    <a:lumMod val="50000"/>
                  </a:schemeClr>
                </a:solidFill>
                <a:latin typeface="arial" panose="020B0604020202020204" pitchFamily="34" charset="0"/>
              </a:rPr>
              <a:t>Still keeping high the degree of satisfaction and interest.</a:t>
            </a:r>
            <a:endParaRPr lang="it-IT" sz="2800" dirty="0">
              <a:solidFill>
                <a:schemeClr val="accent1">
                  <a:lumMod val="50000"/>
                </a:schemeClr>
              </a:solidFill>
              <a:latin typeface="arial" panose="020B0604020202020204" pitchFamily="34" charset="0"/>
            </a:endParaRPr>
          </a:p>
        </p:txBody>
      </p:sp>
      <p:pic>
        <p:nvPicPr>
          <p:cNvPr id="8" name="Immagine 7">
            <a:extLst>
              <a:ext uri="{FF2B5EF4-FFF2-40B4-BE49-F238E27FC236}">
                <a16:creationId xmlns:a16="http://schemas.microsoft.com/office/drawing/2014/main" id="{89FDBE2D-24CE-4455-8CF9-0571AEB80022}"/>
              </a:ext>
            </a:extLst>
          </p:cNvPr>
          <p:cNvPicPr>
            <a:picLocks noChangeAspect="1"/>
          </p:cNvPicPr>
          <p:nvPr/>
        </p:nvPicPr>
        <p:blipFill>
          <a:blip r:embed="rId5"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152366" y="6182553"/>
            <a:ext cx="1014506" cy="658152"/>
          </a:xfrm>
          <a:prstGeom prst="rect">
            <a:avLst/>
          </a:prstGeom>
        </p:spPr>
      </p:pic>
      <p:pic>
        <p:nvPicPr>
          <p:cNvPr id="9" name="Picture 2" descr="Trasparenza e legalità. Protocollo d'intesa Erasmus +: lunedì la firma -  Normanno.com">
            <a:extLst>
              <a:ext uri="{FF2B5EF4-FFF2-40B4-BE49-F238E27FC236}">
                <a16:creationId xmlns:a16="http://schemas.microsoft.com/office/drawing/2014/main" id="{FECECC65-8E4F-4166-8B9C-C80BDAB644B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3494" y="6217645"/>
            <a:ext cx="1098644" cy="61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573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amification: Its Meaning, Stats, Types, Examples &amp; More!">
            <a:extLst>
              <a:ext uri="{FF2B5EF4-FFF2-40B4-BE49-F238E27FC236}">
                <a16:creationId xmlns:a16="http://schemas.microsoft.com/office/drawing/2014/main" id="{10D1B448-7D34-4714-9E50-117B09B444C2}"/>
              </a:ext>
            </a:extLst>
          </p:cNvPr>
          <p:cNvPicPr>
            <a:picLocks noChangeAspect="1" noChangeArrowheads="1"/>
          </p:cNvPicPr>
          <p:nvPr/>
        </p:nvPicPr>
        <p:blipFill rotWithShape="1">
          <a:blip r:embed="rId2" cstate="print">
            <a:clrChange>
              <a:clrFrom>
                <a:srgbClr val="FCFCFC"/>
              </a:clrFrom>
              <a:clrTo>
                <a:srgbClr val="FCFCFC">
                  <a:alpha val="0"/>
                </a:srgbClr>
              </a:clrTo>
            </a:clrChange>
            <a:extLst>
              <a:ext uri="{28A0092B-C50C-407E-A947-70E740481C1C}">
                <a14:useLocalDpi xmlns:a14="http://schemas.microsoft.com/office/drawing/2010/main" val="0"/>
              </a:ext>
            </a:extLst>
          </a:blip>
          <a:srcRect l="431" r="96284"/>
          <a:stretch/>
        </p:blipFill>
        <p:spPr bwMode="auto">
          <a:xfrm>
            <a:off x="0" y="2766654"/>
            <a:ext cx="12192000" cy="4091346"/>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4D50929F-B265-413A-8D3A-2B178BD281D6}"/>
              </a:ext>
            </a:extLst>
          </p:cNvPr>
          <p:cNvSpPr>
            <a:spLocks noGrp="1"/>
          </p:cNvSpPr>
          <p:nvPr>
            <p:ph type="title"/>
          </p:nvPr>
        </p:nvSpPr>
        <p:spPr>
          <a:xfrm>
            <a:off x="329938" y="168422"/>
            <a:ext cx="11660957" cy="926347"/>
          </a:xfrm>
        </p:spPr>
        <p:txBody>
          <a:bodyPr>
            <a:noAutofit/>
          </a:bodyPr>
          <a:lstStyle/>
          <a:p>
            <a:r>
              <a:rPr lang="en-US" sz="4800" dirty="0">
                <a:solidFill>
                  <a:srgbClr val="D60000"/>
                </a:solidFill>
                <a:latin typeface="Franklin Gothic Demi Cond" panose="020B0706030402020204" pitchFamily="34" charset="0"/>
              </a:rPr>
              <a:t>Promote socialization and group works</a:t>
            </a:r>
            <a:endParaRPr lang="it-IT" sz="4800" dirty="0">
              <a:solidFill>
                <a:srgbClr val="D60000"/>
              </a:solidFill>
              <a:latin typeface="Franklin Gothic Demi Cond" panose="020B0706030402020204" pitchFamily="34" charset="0"/>
            </a:endParaRPr>
          </a:p>
        </p:txBody>
      </p:sp>
      <p:sp>
        <p:nvSpPr>
          <p:cNvPr id="6" name="CasellaDiTesto 5">
            <a:extLst>
              <a:ext uri="{FF2B5EF4-FFF2-40B4-BE49-F238E27FC236}">
                <a16:creationId xmlns:a16="http://schemas.microsoft.com/office/drawing/2014/main" id="{B19001EE-8137-4695-8AD6-11532EA982F2}"/>
              </a:ext>
            </a:extLst>
          </p:cNvPr>
          <p:cNvSpPr txBox="1"/>
          <p:nvPr/>
        </p:nvSpPr>
        <p:spPr>
          <a:xfrm>
            <a:off x="329938" y="1291472"/>
            <a:ext cx="5099901" cy="4832092"/>
          </a:xfrm>
          <a:prstGeom prst="rect">
            <a:avLst/>
          </a:prstGeom>
          <a:noFill/>
        </p:spPr>
        <p:txBody>
          <a:bodyPr wrap="square">
            <a:spAutoFit/>
          </a:bodyPr>
          <a:lstStyle/>
          <a:p>
            <a:pPr algn="just"/>
            <a:r>
              <a:rPr lang="en-US" sz="2800" dirty="0">
                <a:solidFill>
                  <a:schemeClr val="accent1">
                    <a:lumMod val="50000"/>
                  </a:schemeClr>
                </a:solidFill>
                <a:latin typeface="arial" panose="020B0604020202020204" pitchFamily="34" charset="0"/>
              </a:rPr>
              <a:t>Socialization is a very important element for the gamification approach.</a:t>
            </a:r>
          </a:p>
          <a:p>
            <a:pPr algn="just"/>
            <a:endParaRPr lang="en-US" sz="2800" dirty="0">
              <a:solidFill>
                <a:schemeClr val="accent1">
                  <a:lumMod val="50000"/>
                </a:schemeClr>
              </a:solidFill>
              <a:latin typeface="arial" panose="020B0604020202020204" pitchFamily="34" charset="0"/>
            </a:endParaRPr>
          </a:p>
          <a:p>
            <a:pPr algn="just"/>
            <a:r>
              <a:rPr lang="en-US" sz="2800" dirty="0">
                <a:solidFill>
                  <a:schemeClr val="accent1">
                    <a:lumMod val="50000"/>
                  </a:schemeClr>
                </a:solidFill>
                <a:latin typeface="arial" panose="020B0604020202020204" pitchFamily="34" charset="0"/>
              </a:rPr>
              <a:t>When we are faced with complicated “levels” we learn to collaborate and to put into practice the skills of each individual: in this way autonomy and self-control are also promoted.</a:t>
            </a:r>
            <a:endParaRPr lang="it-IT" sz="2800" dirty="0">
              <a:solidFill>
                <a:schemeClr val="accent1">
                  <a:lumMod val="50000"/>
                </a:schemeClr>
              </a:solidFill>
              <a:latin typeface="arial" panose="020B0604020202020204" pitchFamily="34" charset="0"/>
            </a:endParaRPr>
          </a:p>
        </p:txBody>
      </p:sp>
      <p:pic>
        <p:nvPicPr>
          <p:cNvPr id="7" name="Immagine 6">
            <a:extLst>
              <a:ext uri="{FF2B5EF4-FFF2-40B4-BE49-F238E27FC236}">
                <a16:creationId xmlns:a16="http://schemas.microsoft.com/office/drawing/2014/main" id="{B7DCB0BF-4EC8-450B-B497-D4488C1864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6002426"/>
            <a:ext cx="668181" cy="755712"/>
          </a:xfrm>
          <a:prstGeom prst="rect">
            <a:avLst/>
          </a:prstGeom>
        </p:spPr>
      </p:pic>
      <p:pic>
        <p:nvPicPr>
          <p:cNvPr id="15362" name="Picture 2" descr="L'efficacia del lavoro di gruppo per la crescita delle persone e delle  imprese - 1/3 - Soluzioni d'Impresa">
            <a:extLst>
              <a:ext uri="{FF2B5EF4-FFF2-40B4-BE49-F238E27FC236}">
                <a16:creationId xmlns:a16="http://schemas.microsoft.com/office/drawing/2014/main" id="{86399D17-4716-43D4-BA03-7E76F31E7FBC}"/>
              </a:ext>
            </a:extLst>
          </p:cNvPr>
          <p:cNvPicPr>
            <a:picLocks noChangeAspect="1" noChangeArrowheads="1"/>
          </p:cNvPicPr>
          <p:nvPr/>
        </p:nvPicPr>
        <p:blipFill rotWithShape="1">
          <a:blip r:embed="rId4" cstate="print">
            <a:clrChange>
              <a:clrFrom>
                <a:srgbClr val="F3F5F5"/>
              </a:clrFrom>
              <a:clrTo>
                <a:srgbClr val="F3F5F5">
                  <a:alpha val="0"/>
                </a:srgbClr>
              </a:clrTo>
            </a:clrChange>
            <a:extLst>
              <a:ext uri="{28A0092B-C50C-407E-A947-70E740481C1C}">
                <a14:useLocalDpi xmlns:a14="http://schemas.microsoft.com/office/drawing/2010/main" val="0"/>
              </a:ext>
            </a:extLst>
          </a:blip>
          <a:srcRect t="6511"/>
          <a:stretch/>
        </p:blipFill>
        <p:spPr bwMode="auto">
          <a:xfrm>
            <a:off x="5076334" y="1291472"/>
            <a:ext cx="6997831" cy="4906652"/>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a:extLst>
              <a:ext uri="{FF2B5EF4-FFF2-40B4-BE49-F238E27FC236}">
                <a16:creationId xmlns:a16="http://schemas.microsoft.com/office/drawing/2014/main" id="{8EB61F96-D5EE-4F12-BBC5-3166C89BDFA1}"/>
              </a:ext>
            </a:extLst>
          </p:cNvPr>
          <p:cNvPicPr>
            <a:picLocks noChangeAspect="1"/>
          </p:cNvPicPr>
          <p:nvPr/>
        </p:nvPicPr>
        <p:blipFill>
          <a:blip r:embed="rId5"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152366" y="6182553"/>
            <a:ext cx="1014506" cy="658152"/>
          </a:xfrm>
          <a:prstGeom prst="rect">
            <a:avLst/>
          </a:prstGeom>
        </p:spPr>
      </p:pic>
      <p:pic>
        <p:nvPicPr>
          <p:cNvPr id="9" name="Picture 2" descr="Trasparenza e legalità. Protocollo d'intesa Erasmus +: lunedì la firma -  Normanno.com">
            <a:extLst>
              <a:ext uri="{FF2B5EF4-FFF2-40B4-BE49-F238E27FC236}">
                <a16:creationId xmlns:a16="http://schemas.microsoft.com/office/drawing/2014/main" id="{ACC976D8-E93F-41D7-99C1-C24B2E6862E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3494" y="6217645"/>
            <a:ext cx="1098644" cy="61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058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amification: Its Meaning, Stats, Types, Examples &amp; More!">
            <a:extLst>
              <a:ext uri="{FF2B5EF4-FFF2-40B4-BE49-F238E27FC236}">
                <a16:creationId xmlns:a16="http://schemas.microsoft.com/office/drawing/2014/main" id="{10D1B448-7D34-4714-9E50-117B09B444C2}"/>
              </a:ext>
            </a:extLst>
          </p:cNvPr>
          <p:cNvPicPr>
            <a:picLocks noChangeAspect="1" noChangeArrowheads="1"/>
          </p:cNvPicPr>
          <p:nvPr/>
        </p:nvPicPr>
        <p:blipFill rotWithShape="1">
          <a:blip r:embed="rId2" cstate="print">
            <a:clrChange>
              <a:clrFrom>
                <a:srgbClr val="FCFCFC"/>
              </a:clrFrom>
              <a:clrTo>
                <a:srgbClr val="FCFCFC">
                  <a:alpha val="0"/>
                </a:srgbClr>
              </a:clrTo>
            </a:clrChange>
            <a:extLst>
              <a:ext uri="{28A0092B-C50C-407E-A947-70E740481C1C}">
                <a14:useLocalDpi xmlns:a14="http://schemas.microsoft.com/office/drawing/2010/main" val="0"/>
              </a:ext>
            </a:extLst>
          </a:blip>
          <a:srcRect l="431" r="96284"/>
          <a:stretch/>
        </p:blipFill>
        <p:spPr bwMode="auto">
          <a:xfrm>
            <a:off x="0" y="2766654"/>
            <a:ext cx="12192000" cy="4091346"/>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4D50929F-B265-413A-8D3A-2B178BD281D6}"/>
              </a:ext>
            </a:extLst>
          </p:cNvPr>
          <p:cNvSpPr>
            <a:spLocks noGrp="1"/>
          </p:cNvSpPr>
          <p:nvPr>
            <p:ph type="title"/>
          </p:nvPr>
        </p:nvSpPr>
        <p:spPr>
          <a:xfrm>
            <a:off x="329938" y="365125"/>
            <a:ext cx="11023862" cy="926347"/>
          </a:xfrm>
        </p:spPr>
        <p:txBody>
          <a:bodyPr>
            <a:normAutofit/>
          </a:bodyPr>
          <a:lstStyle/>
          <a:p>
            <a:r>
              <a:rPr lang="en-US" sz="6000" dirty="0">
                <a:solidFill>
                  <a:srgbClr val="D60000"/>
                </a:solidFill>
                <a:latin typeface="Franklin Gothic Demi Cond" panose="020B0706030402020204" pitchFamily="34" charset="0"/>
              </a:rPr>
              <a:t>Points, rankings and rules systems</a:t>
            </a:r>
            <a:endParaRPr lang="it-IT" sz="6000" dirty="0">
              <a:solidFill>
                <a:srgbClr val="D60000"/>
              </a:solidFill>
              <a:latin typeface="Franklin Gothic Demi Cond" panose="020B0706030402020204" pitchFamily="34" charset="0"/>
            </a:endParaRPr>
          </a:p>
        </p:txBody>
      </p:sp>
      <p:sp>
        <p:nvSpPr>
          <p:cNvPr id="6" name="CasellaDiTesto 5">
            <a:extLst>
              <a:ext uri="{FF2B5EF4-FFF2-40B4-BE49-F238E27FC236}">
                <a16:creationId xmlns:a16="http://schemas.microsoft.com/office/drawing/2014/main" id="{B19001EE-8137-4695-8AD6-11532EA982F2}"/>
              </a:ext>
            </a:extLst>
          </p:cNvPr>
          <p:cNvSpPr txBox="1"/>
          <p:nvPr/>
        </p:nvSpPr>
        <p:spPr>
          <a:xfrm>
            <a:off x="329938" y="1291472"/>
            <a:ext cx="11532124" cy="2246769"/>
          </a:xfrm>
          <a:prstGeom prst="rect">
            <a:avLst/>
          </a:prstGeom>
          <a:noFill/>
        </p:spPr>
        <p:txBody>
          <a:bodyPr wrap="square">
            <a:spAutoFit/>
          </a:bodyPr>
          <a:lstStyle/>
          <a:p>
            <a:pPr algn="just"/>
            <a:r>
              <a:rPr lang="en-US" sz="2800" b="1" dirty="0">
                <a:solidFill>
                  <a:schemeClr val="accent1">
                    <a:lumMod val="50000"/>
                  </a:schemeClr>
                </a:solidFill>
                <a:latin typeface="arial" panose="020B0604020202020204" pitchFamily="34" charset="0"/>
              </a:rPr>
              <a:t>Rewards fix behaviors much more than penalties.</a:t>
            </a:r>
          </a:p>
          <a:p>
            <a:pPr algn="just"/>
            <a:r>
              <a:rPr lang="en-US" sz="2800" b="1" dirty="0">
                <a:solidFill>
                  <a:schemeClr val="accent1">
                    <a:lumMod val="50000"/>
                  </a:schemeClr>
                </a:solidFill>
                <a:latin typeface="arial" panose="020B0604020202020204" pitchFamily="34" charset="0"/>
              </a:rPr>
              <a:t>The error should not be seen as discouraging, but as an impulse to try again and then obtain the right reward for the  progressions.</a:t>
            </a:r>
          </a:p>
          <a:p>
            <a:pPr algn="just"/>
            <a:endParaRPr lang="en-US" sz="2800" b="1" dirty="0">
              <a:solidFill>
                <a:schemeClr val="accent1">
                  <a:lumMod val="50000"/>
                </a:schemeClr>
              </a:solidFill>
              <a:latin typeface="arial" panose="020B0604020202020204" pitchFamily="34" charset="0"/>
            </a:endParaRPr>
          </a:p>
          <a:p>
            <a:pPr algn="just"/>
            <a:r>
              <a:rPr lang="en-US" sz="2800" b="1" dirty="0">
                <a:solidFill>
                  <a:schemeClr val="accent1">
                    <a:lumMod val="50000"/>
                  </a:schemeClr>
                </a:solidFill>
                <a:latin typeface="arial" panose="020B0604020202020204" pitchFamily="34" charset="0"/>
              </a:rPr>
              <a:t>The rules guarantee the impartiality of the context.</a:t>
            </a:r>
            <a:endParaRPr lang="it-IT" sz="2800" b="1" dirty="0">
              <a:solidFill>
                <a:schemeClr val="accent1">
                  <a:lumMod val="50000"/>
                </a:schemeClr>
              </a:solidFill>
              <a:latin typeface="arial" panose="020B0604020202020204" pitchFamily="34" charset="0"/>
            </a:endParaRPr>
          </a:p>
        </p:txBody>
      </p:sp>
      <p:pic>
        <p:nvPicPr>
          <p:cNvPr id="7" name="Immagine 6">
            <a:extLst>
              <a:ext uri="{FF2B5EF4-FFF2-40B4-BE49-F238E27FC236}">
                <a16:creationId xmlns:a16="http://schemas.microsoft.com/office/drawing/2014/main" id="{55B87719-2B89-46CE-9340-01AAD90AB1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6002426"/>
            <a:ext cx="668181" cy="755712"/>
          </a:xfrm>
          <a:prstGeom prst="rect">
            <a:avLst/>
          </a:prstGeom>
        </p:spPr>
      </p:pic>
      <p:pic>
        <p:nvPicPr>
          <p:cNvPr id="1026" name="Picture 2" descr="Pointing Target Hand Pointing Target Business Stock Vector (Royalty Free)  1194213457">
            <a:extLst>
              <a:ext uri="{FF2B5EF4-FFF2-40B4-BE49-F238E27FC236}">
                <a16:creationId xmlns:a16="http://schemas.microsoft.com/office/drawing/2014/main" id="{3631018D-87F5-4DFA-BC55-67E2805CC624}"/>
              </a:ext>
            </a:extLst>
          </p:cNvPr>
          <p:cNvPicPr>
            <a:picLocks noChangeAspect="1" noChangeArrowheads="1"/>
          </p:cNvPicPr>
          <p:nvPr/>
        </p:nvPicPr>
        <p:blipFill rotWithShape="1">
          <a:blip r:embed="rId4" cstate="print">
            <a:clrChange>
              <a:clrFrom>
                <a:srgbClr val="FCFBF6"/>
              </a:clrFrom>
              <a:clrTo>
                <a:srgbClr val="FCFBF6">
                  <a:alpha val="0"/>
                </a:srgbClr>
              </a:clrTo>
            </a:clrChange>
            <a:extLst>
              <a:ext uri="{28A0092B-C50C-407E-A947-70E740481C1C}">
                <a14:useLocalDpi xmlns:a14="http://schemas.microsoft.com/office/drawing/2010/main" val="0"/>
              </a:ext>
            </a:extLst>
          </a:blip>
          <a:srcRect b="8824"/>
          <a:stretch/>
        </p:blipFill>
        <p:spPr bwMode="auto">
          <a:xfrm>
            <a:off x="4854804" y="3034737"/>
            <a:ext cx="5511146" cy="3823263"/>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a:extLst>
              <a:ext uri="{FF2B5EF4-FFF2-40B4-BE49-F238E27FC236}">
                <a16:creationId xmlns:a16="http://schemas.microsoft.com/office/drawing/2014/main" id="{059C07D7-E6D8-4C38-A019-F02B398DFDD9}"/>
              </a:ext>
            </a:extLst>
          </p:cNvPr>
          <p:cNvPicPr>
            <a:picLocks noChangeAspect="1"/>
          </p:cNvPicPr>
          <p:nvPr/>
        </p:nvPicPr>
        <p:blipFill>
          <a:blip r:embed="rId5"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152366" y="6182553"/>
            <a:ext cx="1014506" cy="658152"/>
          </a:xfrm>
          <a:prstGeom prst="rect">
            <a:avLst/>
          </a:prstGeom>
        </p:spPr>
      </p:pic>
      <p:pic>
        <p:nvPicPr>
          <p:cNvPr id="9" name="Picture 2" descr="Trasparenza e legalità. Protocollo d'intesa Erasmus +: lunedì la firma -  Normanno.com">
            <a:extLst>
              <a:ext uri="{FF2B5EF4-FFF2-40B4-BE49-F238E27FC236}">
                <a16:creationId xmlns:a16="http://schemas.microsoft.com/office/drawing/2014/main" id="{2CB15091-837F-457E-A367-874853D03EF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3494" y="6217645"/>
            <a:ext cx="1098644" cy="61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761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amification: Its Meaning, Stats, Types, Examples &amp; More!">
            <a:extLst>
              <a:ext uri="{FF2B5EF4-FFF2-40B4-BE49-F238E27FC236}">
                <a16:creationId xmlns:a16="http://schemas.microsoft.com/office/drawing/2014/main" id="{10D1B448-7D34-4714-9E50-117B09B444C2}"/>
              </a:ext>
            </a:extLst>
          </p:cNvPr>
          <p:cNvPicPr>
            <a:picLocks noChangeAspect="1" noChangeArrowheads="1"/>
          </p:cNvPicPr>
          <p:nvPr/>
        </p:nvPicPr>
        <p:blipFill rotWithShape="1">
          <a:blip r:embed="rId2" cstate="print">
            <a:clrChange>
              <a:clrFrom>
                <a:srgbClr val="FCFCFC"/>
              </a:clrFrom>
              <a:clrTo>
                <a:srgbClr val="FCFCFC">
                  <a:alpha val="0"/>
                </a:srgbClr>
              </a:clrTo>
            </a:clrChange>
            <a:extLst>
              <a:ext uri="{28A0092B-C50C-407E-A947-70E740481C1C}">
                <a14:useLocalDpi xmlns:a14="http://schemas.microsoft.com/office/drawing/2010/main" val="0"/>
              </a:ext>
            </a:extLst>
          </a:blip>
          <a:srcRect l="431" r="96284"/>
          <a:stretch/>
        </p:blipFill>
        <p:spPr bwMode="auto">
          <a:xfrm>
            <a:off x="0" y="2766654"/>
            <a:ext cx="12192000" cy="4091346"/>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4D50929F-B265-413A-8D3A-2B178BD281D6}"/>
              </a:ext>
            </a:extLst>
          </p:cNvPr>
          <p:cNvSpPr>
            <a:spLocks noGrp="1"/>
          </p:cNvSpPr>
          <p:nvPr>
            <p:ph type="title"/>
          </p:nvPr>
        </p:nvSpPr>
        <p:spPr>
          <a:xfrm>
            <a:off x="329938" y="365125"/>
            <a:ext cx="11023862" cy="926347"/>
          </a:xfrm>
        </p:spPr>
        <p:txBody>
          <a:bodyPr>
            <a:normAutofit/>
          </a:bodyPr>
          <a:lstStyle/>
          <a:p>
            <a:r>
              <a:rPr lang="en-US" sz="6000" dirty="0">
                <a:solidFill>
                  <a:srgbClr val="D60000"/>
                </a:solidFill>
                <a:latin typeface="Franklin Gothic Demi Cond" panose="020B0706030402020204" pitchFamily="34" charset="0"/>
              </a:rPr>
              <a:t>Keyword and four fixed points</a:t>
            </a:r>
            <a:endParaRPr lang="it-IT" sz="6000" dirty="0">
              <a:solidFill>
                <a:srgbClr val="D60000"/>
              </a:solidFill>
              <a:latin typeface="Franklin Gothic Demi Cond" panose="020B0706030402020204" pitchFamily="34" charset="0"/>
            </a:endParaRPr>
          </a:p>
        </p:txBody>
      </p:sp>
      <p:sp>
        <p:nvSpPr>
          <p:cNvPr id="6" name="CasellaDiTesto 5">
            <a:extLst>
              <a:ext uri="{FF2B5EF4-FFF2-40B4-BE49-F238E27FC236}">
                <a16:creationId xmlns:a16="http://schemas.microsoft.com/office/drawing/2014/main" id="{B19001EE-8137-4695-8AD6-11532EA982F2}"/>
              </a:ext>
            </a:extLst>
          </p:cNvPr>
          <p:cNvSpPr txBox="1"/>
          <p:nvPr/>
        </p:nvSpPr>
        <p:spPr>
          <a:xfrm>
            <a:off x="329938" y="1291472"/>
            <a:ext cx="11532124" cy="4401205"/>
          </a:xfrm>
          <a:prstGeom prst="rect">
            <a:avLst/>
          </a:prstGeom>
          <a:noFill/>
        </p:spPr>
        <p:txBody>
          <a:bodyPr wrap="square">
            <a:spAutoFit/>
          </a:bodyPr>
          <a:lstStyle/>
          <a:p>
            <a:pPr algn="just"/>
            <a:r>
              <a:rPr lang="en-US" sz="2800" dirty="0">
                <a:solidFill>
                  <a:schemeClr val="accent1">
                    <a:lumMod val="50000"/>
                  </a:schemeClr>
                </a:solidFill>
                <a:latin typeface="arial" panose="020B0604020202020204" pitchFamily="34" charset="0"/>
              </a:rPr>
              <a:t>The word "</a:t>
            </a:r>
            <a:r>
              <a:rPr lang="en-US" sz="2800" b="1" dirty="0">
                <a:solidFill>
                  <a:schemeClr val="accent1">
                    <a:lumMod val="50000"/>
                  </a:schemeClr>
                </a:solidFill>
                <a:latin typeface="arial" panose="020B0604020202020204" pitchFamily="34" charset="0"/>
              </a:rPr>
              <a:t>empathy</a:t>
            </a:r>
            <a:r>
              <a:rPr lang="en-US" sz="2800" dirty="0">
                <a:solidFill>
                  <a:schemeClr val="accent1">
                    <a:lumMod val="50000"/>
                  </a:schemeClr>
                </a:solidFill>
                <a:latin typeface="arial" panose="020B0604020202020204" pitchFamily="34" charset="0"/>
              </a:rPr>
              <a:t>" is perhaps the key to the whole game discourse, since the game,   allows us to be the protagonists in the first person.</a:t>
            </a:r>
            <a:endParaRPr lang="it-IT" sz="1600" dirty="0">
              <a:solidFill>
                <a:schemeClr val="accent1">
                  <a:lumMod val="50000"/>
                </a:schemeClr>
              </a:solidFill>
              <a:latin typeface="arial" panose="020B0604020202020204" pitchFamily="34" charset="0"/>
            </a:endParaRPr>
          </a:p>
          <a:p>
            <a:pPr marL="457200" indent="-457200" algn="just">
              <a:buFont typeface="Arial" panose="020B0604020202020204" pitchFamily="34" charset="0"/>
              <a:buChar char="•"/>
            </a:pPr>
            <a:r>
              <a:rPr lang="en-US" sz="2800" dirty="0">
                <a:solidFill>
                  <a:schemeClr val="accent1">
                    <a:lumMod val="50000"/>
                  </a:schemeClr>
                </a:solidFill>
                <a:latin typeface="arial" panose="020B0604020202020204" pitchFamily="34" charset="0"/>
              </a:rPr>
              <a:t>A </a:t>
            </a:r>
            <a:r>
              <a:rPr lang="en-US" sz="2800" b="1" dirty="0">
                <a:solidFill>
                  <a:schemeClr val="accent1">
                    <a:lumMod val="50000"/>
                  </a:schemeClr>
                </a:solidFill>
                <a:latin typeface="arial" panose="020B0604020202020204" pitchFamily="34" charset="0"/>
              </a:rPr>
              <a:t>challenge or goal </a:t>
            </a:r>
            <a:r>
              <a:rPr lang="en-US" sz="2800" dirty="0">
                <a:solidFill>
                  <a:schemeClr val="accent1">
                    <a:lumMod val="50000"/>
                  </a:schemeClr>
                </a:solidFill>
                <a:latin typeface="arial" panose="020B0604020202020204" pitchFamily="34" charset="0"/>
              </a:rPr>
              <a:t>that establishes what a person needs to accomplish.</a:t>
            </a:r>
          </a:p>
          <a:p>
            <a:pPr marL="457200" indent="-457200" algn="just">
              <a:buFont typeface="Arial" panose="020B0604020202020204" pitchFamily="34" charset="0"/>
              <a:buChar char="•"/>
            </a:pPr>
            <a:r>
              <a:rPr lang="en-US" sz="2800" b="1" dirty="0">
                <a:solidFill>
                  <a:schemeClr val="accent1">
                    <a:lumMod val="50000"/>
                  </a:schemeClr>
                </a:solidFill>
                <a:latin typeface="arial" panose="020B0604020202020204" pitchFamily="34" charset="0"/>
              </a:rPr>
              <a:t>Obstacles or impediments </a:t>
            </a:r>
            <a:r>
              <a:rPr lang="en-US" sz="2800" dirty="0">
                <a:solidFill>
                  <a:schemeClr val="accent1">
                    <a:lumMod val="50000"/>
                  </a:schemeClr>
                </a:solidFill>
                <a:latin typeface="arial" panose="020B0604020202020204" pitchFamily="34" charset="0"/>
              </a:rPr>
              <a:t>that must be overcome to achieve the goal</a:t>
            </a:r>
            <a:r>
              <a:rPr lang="it-IT" sz="2800" dirty="0">
                <a:solidFill>
                  <a:schemeClr val="accent1">
                    <a:lumMod val="50000"/>
                  </a:schemeClr>
                </a:solidFill>
                <a:latin typeface="arial" panose="020B0604020202020204" pitchFamily="34" charset="0"/>
              </a:rPr>
              <a:t>.</a:t>
            </a:r>
          </a:p>
          <a:p>
            <a:pPr marL="457200" indent="-457200" algn="just">
              <a:buFont typeface="Arial" panose="020B0604020202020204" pitchFamily="34" charset="0"/>
              <a:buChar char="•"/>
            </a:pPr>
            <a:r>
              <a:rPr lang="en-US" sz="2800" b="1" dirty="0">
                <a:solidFill>
                  <a:schemeClr val="accent1">
                    <a:lumMod val="50000"/>
                  </a:schemeClr>
                </a:solidFill>
                <a:latin typeface="arial" panose="020B0604020202020204" pitchFamily="34" charset="0"/>
              </a:rPr>
              <a:t>Incentives or rewards </a:t>
            </a:r>
            <a:r>
              <a:rPr lang="en-US" sz="2800" dirty="0">
                <a:solidFill>
                  <a:schemeClr val="accent1">
                    <a:lumMod val="50000"/>
                  </a:schemeClr>
                </a:solidFill>
                <a:latin typeface="arial" panose="020B0604020202020204" pitchFamily="34" charset="0"/>
              </a:rPr>
              <a:t>students receive when they overcome obstacles and goals.</a:t>
            </a:r>
          </a:p>
          <a:p>
            <a:pPr marL="457200" indent="-457200" algn="just">
              <a:buFont typeface="Arial" panose="020B0604020202020204" pitchFamily="34" charset="0"/>
              <a:buChar char="•"/>
            </a:pPr>
            <a:r>
              <a:rPr lang="en-US" sz="2800" b="1" dirty="0">
                <a:solidFill>
                  <a:schemeClr val="accent1">
                    <a:lumMod val="50000"/>
                  </a:schemeClr>
                </a:solidFill>
                <a:latin typeface="arial" panose="020B0604020202020204" pitchFamily="34" charset="0"/>
              </a:rPr>
              <a:t>Game rules </a:t>
            </a:r>
            <a:r>
              <a:rPr lang="en-US" sz="2800" dirty="0">
                <a:solidFill>
                  <a:schemeClr val="accent1">
                    <a:lumMod val="50000"/>
                  </a:schemeClr>
                </a:solidFill>
                <a:latin typeface="arial" panose="020B0604020202020204" pitchFamily="34" charset="0"/>
              </a:rPr>
              <a:t>that define the student's interaction with the game and with other participants.</a:t>
            </a:r>
            <a:endParaRPr lang="it-IT" sz="2800" dirty="0">
              <a:solidFill>
                <a:schemeClr val="accent1">
                  <a:lumMod val="50000"/>
                </a:schemeClr>
              </a:solidFill>
              <a:latin typeface="arial" panose="020B0604020202020204" pitchFamily="34" charset="0"/>
            </a:endParaRPr>
          </a:p>
        </p:txBody>
      </p:sp>
      <p:pic>
        <p:nvPicPr>
          <p:cNvPr id="7" name="Immagine 6">
            <a:extLst>
              <a:ext uri="{FF2B5EF4-FFF2-40B4-BE49-F238E27FC236}">
                <a16:creationId xmlns:a16="http://schemas.microsoft.com/office/drawing/2014/main" id="{4ACB0950-43ED-470C-87AD-D14346D002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6002426"/>
            <a:ext cx="668181" cy="755712"/>
          </a:xfrm>
          <a:prstGeom prst="rect">
            <a:avLst/>
          </a:prstGeom>
        </p:spPr>
      </p:pic>
      <p:pic>
        <p:nvPicPr>
          <p:cNvPr id="8" name="Immagine 7">
            <a:extLst>
              <a:ext uri="{FF2B5EF4-FFF2-40B4-BE49-F238E27FC236}">
                <a16:creationId xmlns:a16="http://schemas.microsoft.com/office/drawing/2014/main" id="{BE0D393B-576F-4612-9071-561EA9C3120C}"/>
              </a:ext>
            </a:extLst>
          </p:cNvPr>
          <p:cNvPicPr>
            <a:picLocks noChangeAspect="1"/>
          </p:cNvPicPr>
          <p:nvPr/>
        </p:nvPicPr>
        <p:blipFill>
          <a:blip r:embed="rId4"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152366" y="6182553"/>
            <a:ext cx="1014506" cy="658152"/>
          </a:xfrm>
          <a:prstGeom prst="rect">
            <a:avLst/>
          </a:prstGeom>
        </p:spPr>
      </p:pic>
      <p:pic>
        <p:nvPicPr>
          <p:cNvPr id="9" name="Picture 2" descr="Trasparenza e legalità. Protocollo d'intesa Erasmus +: lunedì la firma -  Normanno.com">
            <a:extLst>
              <a:ext uri="{FF2B5EF4-FFF2-40B4-BE49-F238E27FC236}">
                <a16:creationId xmlns:a16="http://schemas.microsoft.com/office/drawing/2014/main" id="{124E7B87-2C2C-4F4B-959B-7D1098E633B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3494" y="6217645"/>
            <a:ext cx="1098644" cy="61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801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523147D-C3CA-4D95-844E-4C6CEAF5D1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53800" y="6002426"/>
            <a:ext cx="668181" cy="755712"/>
          </a:xfrm>
          <a:prstGeom prst="rect">
            <a:avLst/>
          </a:prstGeom>
        </p:spPr>
      </p:pic>
      <p:pic>
        <p:nvPicPr>
          <p:cNvPr id="4" name="Immagine 3">
            <a:extLst>
              <a:ext uri="{FF2B5EF4-FFF2-40B4-BE49-F238E27FC236}">
                <a16:creationId xmlns:a16="http://schemas.microsoft.com/office/drawing/2014/main" id="{A85E2265-0060-4A82-BA22-E7D879F1B2C7}"/>
              </a:ext>
            </a:extLst>
          </p:cNvPr>
          <p:cNvPicPr>
            <a:picLocks noChangeAspect="1"/>
          </p:cNvPicPr>
          <p:nvPr/>
        </p:nvPicPr>
        <p:blipFill>
          <a:blip r:embed="rId3"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152366" y="6182553"/>
            <a:ext cx="1014506" cy="658152"/>
          </a:xfrm>
          <a:prstGeom prst="rect">
            <a:avLst/>
          </a:prstGeom>
        </p:spPr>
      </p:pic>
      <p:pic>
        <p:nvPicPr>
          <p:cNvPr id="6" name="Picture 2" descr="Trasparenza e legalità. Protocollo d'intesa Erasmus +: lunedì la firma -  Normanno.com">
            <a:extLst>
              <a:ext uri="{FF2B5EF4-FFF2-40B4-BE49-F238E27FC236}">
                <a16:creationId xmlns:a16="http://schemas.microsoft.com/office/drawing/2014/main" id="{31D196F8-8242-42ED-A1BD-C631699A75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3494" y="6217645"/>
            <a:ext cx="1098644" cy="6189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idael KTS | Gamification, il gioco si fa serio (ed efficace per  l'apprendimento)">
            <a:extLst>
              <a:ext uri="{FF2B5EF4-FFF2-40B4-BE49-F238E27FC236}">
                <a16:creationId xmlns:a16="http://schemas.microsoft.com/office/drawing/2014/main" id="{96606F9C-29AA-4748-A4D1-1CDB6F43D38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4109" y="99862"/>
            <a:ext cx="11183781" cy="6564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257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amification: Its Meaning, Stats, Types, Examples &amp; More!">
            <a:extLst>
              <a:ext uri="{FF2B5EF4-FFF2-40B4-BE49-F238E27FC236}">
                <a16:creationId xmlns:a16="http://schemas.microsoft.com/office/drawing/2014/main" id="{10D1B448-7D34-4714-9E50-117B09B444C2}"/>
              </a:ext>
            </a:extLst>
          </p:cNvPr>
          <p:cNvPicPr>
            <a:picLocks noChangeAspect="1" noChangeArrowheads="1"/>
          </p:cNvPicPr>
          <p:nvPr/>
        </p:nvPicPr>
        <p:blipFill rotWithShape="1">
          <a:blip r:embed="rId2" cstate="print">
            <a:clrChange>
              <a:clrFrom>
                <a:srgbClr val="FCFCFC"/>
              </a:clrFrom>
              <a:clrTo>
                <a:srgbClr val="FCFCFC">
                  <a:alpha val="0"/>
                </a:srgbClr>
              </a:clrTo>
            </a:clrChange>
            <a:extLst>
              <a:ext uri="{28A0092B-C50C-407E-A947-70E740481C1C}">
                <a14:useLocalDpi xmlns:a14="http://schemas.microsoft.com/office/drawing/2010/main" val="0"/>
              </a:ext>
            </a:extLst>
          </a:blip>
          <a:srcRect l="431" r="96284"/>
          <a:stretch/>
        </p:blipFill>
        <p:spPr bwMode="auto">
          <a:xfrm>
            <a:off x="0" y="2766654"/>
            <a:ext cx="12192000" cy="4091346"/>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4D50929F-B265-413A-8D3A-2B178BD281D6}"/>
              </a:ext>
            </a:extLst>
          </p:cNvPr>
          <p:cNvSpPr>
            <a:spLocks noGrp="1"/>
          </p:cNvSpPr>
          <p:nvPr>
            <p:ph type="title"/>
          </p:nvPr>
        </p:nvSpPr>
        <p:spPr>
          <a:xfrm>
            <a:off x="329938" y="365125"/>
            <a:ext cx="11023862" cy="662397"/>
          </a:xfrm>
        </p:spPr>
        <p:txBody>
          <a:bodyPr>
            <a:noAutofit/>
          </a:bodyPr>
          <a:lstStyle/>
          <a:p>
            <a:r>
              <a:rPr lang="it-IT" sz="6000" dirty="0">
                <a:solidFill>
                  <a:srgbClr val="D60000"/>
                </a:solidFill>
                <a:latin typeface="Franklin Gothic Demi Cond" panose="020B0706030402020204" pitchFamily="34" charset="0"/>
              </a:rPr>
              <a:t>Critical issues in gamification</a:t>
            </a:r>
          </a:p>
        </p:txBody>
      </p:sp>
      <p:sp>
        <p:nvSpPr>
          <p:cNvPr id="6" name="CasellaDiTesto 5">
            <a:extLst>
              <a:ext uri="{FF2B5EF4-FFF2-40B4-BE49-F238E27FC236}">
                <a16:creationId xmlns:a16="http://schemas.microsoft.com/office/drawing/2014/main" id="{B19001EE-8137-4695-8AD6-11532EA982F2}"/>
              </a:ext>
            </a:extLst>
          </p:cNvPr>
          <p:cNvSpPr txBox="1"/>
          <p:nvPr/>
        </p:nvSpPr>
        <p:spPr>
          <a:xfrm>
            <a:off x="329938" y="1291472"/>
            <a:ext cx="11532124" cy="3108543"/>
          </a:xfrm>
          <a:prstGeom prst="rect">
            <a:avLst/>
          </a:prstGeom>
          <a:noFill/>
        </p:spPr>
        <p:txBody>
          <a:bodyPr wrap="square">
            <a:spAutoFit/>
          </a:bodyPr>
          <a:lstStyle/>
          <a:p>
            <a:pPr marL="457200" indent="-457200" algn="just">
              <a:buFont typeface="Arial" panose="020B0604020202020204" pitchFamily="34" charset="0"/>
              <a:buChar char="•"/>
            </a:pPr>
            <a:r>
              <a:rPr lang="en-US" sz="2800" dirty="0">
                <a:solidFill>
                  <a:schemeClr val="accent1">
                    <a:lumMod val="50000"/>
                  </a:schemeClr>
                </a:solidFill>
                <a:latin typeface="arial" panose="020B0604020202020204" pitchFamily="34" charset="0"/>
              </a:rPr>
              <a:t>Consider gamification as a generalist attempt to transform serious contexts into playful ones.</a:t>
            </a:r>
          </a:p>
          <a:p>
            <a:pPr marL="457200" indent="-457200" algn="just">
              <a:buFont typeface="Arial" panose="020B0604020202020204" pitchFamily="34" charset="0"/>
              <a:buChar char="•"/>
            </a:pPr>
            <a:r>
              <a:rPr lang="en-US" sz="2800" b="1" dirty="0">
                <a:solidFill>
                  <a:schemeClr val="accent1">
                    <a:lumMod val="50000"/>
                  </a:schemeClr>
                </a:solidFill>
                <a:latin typeface="arial" panose="020B0604020202020204" pitchFamily="34" charset="0"/>
              </a:rPr>
              <a:t>Motivational drives </a:t>
            </a:r>
            <a:r>
              <a:rPr lang="en-US" sz="2800" dirty="0">
                <a:solidFill>
                  <a:schemeClr val="accent1">
                    <a:lumMod val="50000"/>
                  </a:schemeClr>
                </a:solidFill>
                <a:latin typeface="arial" panose="020B0604020202020204" pitchFamily="34" charset="0"/>
              </a:rPr>
              <a:t>are essentially based on external rewards, which may be less effective in the long term</a:t>
            </a:r>
          </a:p>
          <a:p>
            <a:pPr marL="457200" indent="-457200" algn="just">
              <a:buFont typeface="Arial" panose="020B0604020202020204" pitchFamily="34" charset="0"/>
              <a:buChar char="•"/>
            </a:pPr>
            <a:r>
              <a:rPr lang="en-US" sz="2800" dirty="0">
                <a:solidFill>
                  <a:schemeClr val="accent1">
                    <a:lumMod val="50000"/>
                  </a:schemeClr>
                </a:solidFill>
                <a:latin typeface="arial" panose="020B0604020202020204" pitchFamily="34" charset="0"/>
              </a:rPr>
              <a:t>The </a:t>
            </a:r>
            <a:r>
              <a:rPr lang="en-US" sz="2800" b="1" dirty="0">
                <a:solidFill>
                  <a:schemeClr val="accent1">
                    <a:lumMod val="50000"/>
                  </a:schemeClr>
                </a:solidFill>
                <a:latin typeface="arial" panose="020B0604020202020204" pitchFamily="34" charset="0"/>
              </a:rPr>
              <a:t>score</a:t>
            </a:r>
            <a:r>
              <a:rPr lang="en-US" sz="2800" dirty="0">
                <a:solidFill>
                  <a:schemeClr val="accent1">
                    <a:lumMod val="50000"/>
                  </a:schemeClr>
                </a:solidFill>
                <a:latin typeface="arial" panose="020B0604020202020204" pitchFamily="34" charset="0"/>
              </a:rPr>
              <a:t> could only be an incentive for a few pupils. For others it may be an additional reason for performance anxiety.</a:t>
            </a:r>
          </a:p>
          <a:p>
            <a:pPr marL="457200" indent="-457200" algn="just">
              <a:buFont typeface="Arial" panose="020B0604020202020204" pitchFamily="34" charset="0"/>
              <a:buChar char="•"/>
            </a:pPr>
            <a:r>
              <a:rPr lang="en-US" sz="2800" b="1" dirty="0">
                <a:solidFill>
                  <a:schemeClr val="accent1">
                    <a:lumMod val="50000"/>
                  </a:schemeClr>
                </a:solidFill>
                <a:latin typeface="arial" panose="020B0604020202020204" pitchFamily="34" charset="0"/>
              </a:rPr>
              <a:t>Failing to fully cover </a:t>
            </a:r>
            <a:r>
              <a:rPr lang="en-US" sz="2800" dirty="0">
                <a:solidFill>
                  <a:schemeClr val="accent1">
                    <a:lumMod val="50000"/>
                  </a:schemeClr>
                </a:solidFill>
                <a:latin typeface="arial" panose="020B0604020202020204" pitchFamily="34" charset="0"/>
              </a:rPr>
              <a:t>the demands of the school curricula</a:t>
            </a:r>
            <a:r>
              <a:rPr lang="it-IT" sz="2800" dirty="0">
                <a:solidFill>
                  <a:schemeClr val="accent1">
                    <a:lumMod val="50000"/>
                  </a:schemeClr>
                </a:solidFill>
                <a:latin typeface="arial" panose="020B0604020202020204" pitchFamily="34" charset="0"/>
              </a:rPr>
              <a:t>.</a:t>
            </a:r>
          </a:p>
        </p:txBody>
      </p:sp>
      <p:pic>
        <p:nvPicPr>
          <p:cNvPr id="7" name="Immagine 6">
            <a:extLst>
              <a:ext uri="{FF2B5EF4-FFF2-40B4-BE49-F238E27FC236}">
                <a16:creationId xmlns:a16="http://schemas.microsoft.com/office/drawing/2014/main" id="{AEED3B5D-045F-496D-9F5D-4BE7A6A295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6002426"/>
            <a:ext cx="668181" cy="755712"/>
          </a:xfrm>
          <a:prstGeom prst="rect">
            <a:avLst/>
          </a:prstGeom>
        </p:spPr>
      </p:pic>
      <p:pic>
        <p:nvPicPr>
          <p:cNvPr id="2050" name="Picture 2" descr="Nota Informativa 15/11/2018 – Centro Devoto">
            <a:extLst>
              <a:ext uri="{FF2B5EF4-FFF2-40B4-BE49-F238E27FC236}">
                <a16:creationId xmlns:a16="http://schemas.microsoft.com/office/drawing/2014/main" id="{0605295E-A860-4E8F-ACE3-DBD73F59D9FE}"/>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4437" y="475739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a:extLst>
              <a:ext uri="{FF2B5EF4-FFF2-40B4-BE49-F238E27FC236}">
                <a16:creationId xmlns:a16="http://schemas.microsoft.com/office/drawing/2014/main" id="{33536892-7153-47FB-87D2-482129658BC0}"/>
              </a:ext>
            </a:extLst>
          </p:cNvPr>
          <p:cNvPicPr>
            <a:picLocks noChangeAspect="1"/>
          </p:cNvPicPr>
          <p:nvPr/>
        </p:nvPicPr>
        <p:blipFill>
          <a:blip r:embed="rId5"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152366" y="6182553"/>
            <a:ext cx="1014506" cy="658152"/>
          </a:xfrm>
          <a:prstGeom prst="rect">
            <a:avLst/>
          </a:prstGeom>
        </p:spPr>
      </p:pic>
      <p:pic>
        <p:nvPicPr>
          <p:cNvPr id="9" name="Picture 2" descr="Trasparenza e legalità. Protocollo d'intesa Erasmus +: lunedì la firma -  Normanno.com">
            <a:extLst>
              <a:ext uri="{FF2B5EF4-FFF2-40B4-BE49-F238E27FC236}">
                <a16:creationId xmlns:a16="http://schemas.microsoft.com/office/drawing/2014/main" id="{6C418715-AD4E-4E34-A2D2-14D9A221F94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3494" y="6217645"/>
            <a:ext cx="1098644" cy="61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900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amification: Its Meaning, Stats, Types, Examples &amp; More!">
            <a:extLst>
              <a:ext uri="{FF2B5EF4-FFF2-40B4-BE49-F238E27FC236}">
                <a16:creationId xmlns:a16="http://schemas.microsoft.com/office/drawing/2014/main" id="{10D1B448-7D34-4714-9E50-117B09B444C2}"/>
              </a:ext>
            </a:extLst>
          </p:cNvPr>
          <p:cNvPicPr>
            <a:picLocks noChangeAspect="1" noChangeArrowheads="1"/>
          </p:cNvPicPr>
          <p:nvPr/>
        </p:nvPicPr>
        <p:blipFill rotWithShape="1">
          <a:blip r:embed="rId2" cstate="print">
            <a:clrChange>
              <a:clrFrom>
                <a:srgbClr val="FCFCFC"/>
              </a:clrFrom>
              <a:clrTo>
                <a:srgbClr val="FCFCFC">
                  <a:alpha val="0"/>
                </a:srgbClr>
              </a:clrTo>
            </a:clrChange>
            <a:extLst>
              <a:ext uri="{28A0092B-C50C-407E-A947-70E740481C1C}">
                <a14:useLocalDpi xmlns:a14="http://schemas.microsoft.com/office/drawing/2010/main" val="0"/>
              </a:ext>
            </a:extLst>
          </a:blip>
          <a:srcRect l="431" r="96284"/>
          <a:stretch/>
        </p:blipFill>
        <p:spPr bwMode="auto">
          <a:xfrm>
            <a:off x="0" y="2766654"/>
            <a:ext cx="12192000" cy="4091346"/>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4D50929F-B265-413A-8D3A-2B178BD281D6}"/>
              </a:ext>
            </a:extLst>
          </p:cNvPr>
          <p:cNvSpPr>
            <a:spLocks noGrp="1"/>
          </p:cNvSpPr>
          <p:nvPr>
            <p:ph type="title"/>
          </p:nvPr>
        </p:nvSpPr>
        <p:spPr>
          <a:xfrm>
            <a:off x="329938" y="365125"/>
            <a:ext cx="11023862" cy="926347"/>
          </a:xfrm>
        </p:spPr>
        <p:txBody>
          <a:bodyPr>
            <a:noAutofit/>
          </a:bodyPr>
          <a:lstStyle/>
          <a:p>
            <a:r>
              <a:rPr lang="en-US" sz="5400" dirty="0">
                <a:solidFill>
                  <a:srgbClr val="D60000"/>
                </a:solidFill>
                <a:latin typeface="Franklin Gothic Demi Cond" panose="020B0706030402020204" pitchFamily="34" charset="0"/>
              </a:rPr>
              <a:t>Gamification does not replace the teacher's charisma</a:t>
            </a:r>
            <a:endParaRPr lang="it-IT" sz="5400" dirty="0">
              <a:solidFill>
                <a:srgbClr val="D60000"/>
              </a:solidFill>
              <a:latin typeface="Franklin Gothic Demi Cond" panose="020B0706030402020204" pitchFamily="34" charset="0"/>
            </a:endParaRPr>
          </a:p>
        </p:txBody>
      </p:sp>
      <p:sp>
        <p:nvSpPr>
          <p:cNvPr id="6" name="CasellaDiTesto 5">
            <a:extLst>
              <a:ext uri="{FF2B5EF4-FFF2-40B4-BE49-F238E27FC236}">
                <a16:creationId xmlns:a16="http://schemas.microsoft.com/office/drawing/2014/main" id="{B19001EE-8137-4695-8AD6-11532EA982F2}"/>
              </a:ext>
            </a:extLst>
          </p:cNvPr>
          <p:cNvSpPr txBox="1"/>
          <p:nvPr/>
        </p:nvSpPr>
        <p:spPr>
          <a:xfrm>
            <a:off x="329938" y="1659285"/>
            <a:ext cx="6796726" cy="2246769"/>
          </a:xfrm>
          <a:prstGeom prst="rect">
            <a:avLst/>
          </a:prstGeom>
          <a:noFill/>
        </p:spPr>
        <p:txBody>
          <a:bodyPr wrap="square">
            <a:spAutoFit/>
          </a:bodyPr>
          <a:lstStyle/>
          <a:p>
            <a:pPr algn="just"/>
            <a:r>
              <a:rPr lang="en-US" sz="2800" dirty="0">
                <a:solidFill>
                  <a:srgbClr val="002060"/>
                </a:solidFill>
                <a:latin typeface="arial" panose="020B0604020202020204" pitchFamily="34" charset="0"/>
              </a:rPr>
              <a:t>Gamification could be complementary training to teaching, but it may not be able to replace the charisma of a teacher, the only guarantee against school dropout and adolescent apathy.</a:t>
            </a:r>
            <a:endParaRPr lang="it-IT" sz="2800" dirty="0">
              <a:solidFill>
                <a:srgbClr val="002060"/>
              </a:solidFill>
              <a:latin typeface="arial" panose="020B0604020202020204" pitchFamily="34" charset="0"/>
            </a:endParaRPr>
          </a:p>
        </p:txBody>
      </p:sp>
      <p:pic>
        <p:nvPicPr>
          <p:cNvPr id="7" name="Immagine 6">
            <a:extLst>
              <a:ext uri="{FF2B5EF4-FFF2-40B4-BE49-F238E27FC236}">
                <a16:creationId xmlns:a16="http://schemas.microsoft.com/office/drawing/2014/main" id="{A722F554-A343-4CBD-B9B8-1E8D60A9C9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6002426"/>
            <a:ext cx="668181" cy="755712"/>
          </a:xfrm>
          <a:prstGeom prst="rect">
            <a:avLst/>
          </a:prstGeom>
        </p:spPr>
      </p:pic>
      <p:pic>
        <p:nvPicPr>
          <p:cNvPr id="8" name="Immagine 7">
            <a:extLst>
              <a:ext uri="{FF2B5EF4-FFF2-40B4-BE49-F238E27FC236}">
                <a16:creationId xmlns:a16="http://schemas.microsoft.com/office/drawing/2014/main" id="{6404D19F-80A0-426E-ADF4-BD3475CD6B4D}"/>
              </a:ext>
            </a:extLst>
          </p:cNvPr>
          <p:cNvPicPr>
            <a:picLocks noChangeAspect="1"/>
          </p:cNvPicPr>
          <p:nvPr/>
        </p:nvPicPr>
        <p:blipFill>
          <a:blip r:embed="rId4"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152366" y="6182553"/>
            <a:ext cx="1014506" cy="658152"/>
          </a:xfrm>
          <a:prstGeom prst="rect">
            <a:avLst/>
          </a:prstGeom>
        </p:spPr>
      </p:pic>
      <p:pic>
        <p:nvPicPr>
          <p:cNvPr id="10" name="Picture 2" descr="Trasparenza e legalità. Protocollo d'intesa Erasmus +: lunedì la firma -  Normanno.com">
            <a:extLst>
              <a:ext uri="{FF2B5EF4-FFF2-40B4-BE49-F238E27FC236}">
                <a16:creationId xmlns:a16="http://schemas.microsoft.com/office/drawing/2014/main" id="{1BC7DE4F-1385-4D30-A70E-BCD1A911DDC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3494" y="6217645"/>
            <a:ext cx="1098644" cy="61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799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Gamification: Its Meaning, Stats, Types, Examples &amp; More!">
            <a:extLst>
              <a:ext uri="{FF2B5EF4-FFF2-40B4-BE49-F238E27FC236}">
                <a16:creationId xmlns:a16="http://schemas.microsoft.com/office/drawing/2014/main" id="{E7038EAD-5BDF-4AA1-BDAF-BC319CBE6CCF}"/>
              </a:ext>
            </a:extLst>
          </p:cNvPr>
          <p:cNvPicPr>
            <a:picLocks noChangeAspect="1" noChangeArrowheads="1"/>
          </p:cNvPicPr>
          <p:nvPr/>
        </p:nvPicPr>
        <p:blipFill rotWithShape="1">
          <a:blip r:embed="rId2" cstate="print">
            <a:clrChange>
              <a:clrFrom>
                <a:srgbClr val="FCFCFC"/>
              </a:clrFrom>
              <a:clrTo>
                <a:srgbClr val="FCFCFC">
                  <a:alpha val="0"/>
                </a:srgbClr>
              </a:clrTo>
            </a:clrChange>
            <a:extLst>
              <a:ext uri="{28A0092B-C50C-407E-A947-70E740481C1C}">
                <a14:useLocalDpi xmlns:a14="http://schemas.microsoft.com/office/drawing/2010/main" val="0"/>
              </a:ext>
            </a:extLst>
          </a:blip>
          <a:srcRect l="431" r="96284"/>
          <a:stretch/>
        </p:blipFill>
        <p:spPr bwMode="auto">
          <a:xfrm>
            <a:off x="23396" y="2780696"/>
            <a:ext cx="12192000" cy="4091346"/>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38CEF5DC-C054-4B40-9C11-E397CC266745}"/>
              </a:ext>
            </a:extLst>
          </p:cNvPr>
          <p:cNvSpPr>
            <a:spLocks noGrp="1"/>
          </p:cNvSpPr>
          <p:nvPr>
            <p:ph type="title"/>
          </p:nvPr>
        </p:nvSpPr>
        <p:spPr>
          <a:xfrm>
            <a:off x="329937" y="365125"/>
            <a:ext cx="11692043" cy="779463"/>
          </a:xfrm>
        </p:spPr>
        <p:txBody>
          <a:bodyPr>
            <a:noAutofit/>
          </a:bodyPr>
          <a:lstStyle/>
          <a:p>
            <a:r>
              <a:rPr lang="en-US" sz="4800" dirty="0">
                <a:solidFill>
                  <a:srgbClr val="D60000"/>
                </a:solidFill>
                <a:latin typeface="Franklin Gothic Demi Cond" panose="020B0706030402020204" pitchFamily="34" charset="0"/>
              </a:rPr>
              <a:t>Gamification as engaging learning methodology</a:t>
            </a:r>
            <a:endParaRPr lang="it-IT" sz="2000" dirty="0">
              <a:solidFill>
                <a:srgbClr val="D60000"/>
              </a:solidFill>
              <a:latin typeface="Bahnschrift SemiBold SemiConden" panose="020B0502040204020203" pitchFamily="34" charset="0"/>
            </a:endParaRPr>
          </a:p>
        </p:txBody>
      </p:sp>
      <p:pic>
        <p:nvPicPr>
          <p:cNvPr id="10" name="Immagine 9">
            <a:extLst>
              <a:ext uri="{FF2B5EF4-FFF2-40B4-BE49-F238E27FC236}">
                <a16:creationId xmlns:a16="http://schemas.microsoft.com/office/drawing/2014/main" id="{E77627CE-BA4D-4060-9241-37D5CC70B1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0724" y="6068332"/>
            <a:ext cx="668181" cy="755712"/>
          </a:xfrm>
          <a:prstGeom prst="rect">
            <a:avLst/>
          </a:prstGeom>
        </p:spPr>
      </p:pic>
      <p:pic>
        <p:nvPicPr>
          <p:cNvPr id="7" name="Immagine 6">
            <a:extLst>
              <a:ext uri="{FF2B5EF4-FFF2-40B4-BE49-F238E27FC236}">
                <a16:creationId xmlns:a16="http://schemas.microsoft.com/office/drawing/2014/main" id="{B9D6FA78-D36C-47B1-A867-E8748EF49ADD}"/>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1276" y="2289600"/>
            <a:ext cx="11448000" cy="3920548"/>
          </a:xfrm>
          <a:prstGeom prst="rect">
            <a:avLst/>
          </a:prstGeom>
        </p:spPr>
      </p:pic>
      <p:sp>
        <p:nvSpPr>
          <p:cNvPr id="12" name="CasellaDiTesto 11">
            <a:extLst>
              <a:ext uri="{FF2B5EF4-FFF2-40B4-BE49-F238E27FC236}">
                <a16:creationId xmlns:a16="http://schemas.microsoft.com/office/drawing/2014/main" id="{9EDE653C-4D82-4C4E-9C88-C1AB7D6B1C78}"/>
              </a:ext>
            </a:extLst>
          </p:cNvPr>
          <p:cNvSpPr txBox="1"/>
          <p:nvPr/>
        </p:nvSpPr>
        <p:spPr>
          <a:xfrm>
            <a:off x="565608" y="3295767"/>
            <a:ext cx="1923068" cy="707886"/>
          </a:xfrm>
          <a:prstGeom prst="rect">
            <a:avLst/>
          </a:prstGeom>
          <a:noFill/>
        </p:spPr>
        <p:txBody>
          <a:bodyPr wrap="square" rtlCol="0">
            <a:spAutoFit/>
          </a:bodyPr>
          <a:lstStyle/>
          <a:p>
            <a:pPr algn="ctr"/>
            <a:r>
              <a:rPr lang="it-IT" sz="2000" dirty="0">
                <a:solidFill>
                  <a:schemeClr val="accent4">
                    <a:lumMod val="60000"/>
                    <a:lumOff val="40000"/>
                  </a:schemeClr>
                </a:solidFill>
                <a:latin typeface="Franklin Gothic Demi Cond" panose="020B0706030402020204" pitchFamily="34" charset="0"/>
              </a:rPr>
              <a:t>Let’s make knowledge</a:t>
            </a:r>
          </a:p>
        </p:txBody>
      </p:sp>
      <p:sp>
        <p:nvSpPr>
          <p:cNvPr id="15" name="CasellaDiTesto 14">
            <a:extLst>
              <a:ext uri="{FF2B5EF4-FFF2-40B4-BE49-F238E27FC236}">
                <a16:creationId xmlns:a16="http://schemas.microsoft.com/office/drawing/2014/main" id="{0B386C4A-D8AB-4231-9EA6-8C99845641FA}"/>
              </a:ext>
            </a:extLst>
          </p:cNvPr>
          <p:cNvSpPr txBox="1"/>
          <p:nvPr/>
        </p:nvSpPr>
        <p:spPr>
          <a:xfrm>
            <a:off x="2394408" y="2242437"/>
            <a:ext cx="3432834" cy="707886"/>
          </a:xfrm>
          <a:prstGeom prst="rect">
            <a:avLst/>
          </a:prstGeom>
          <a:noFill/>
        </p:spPr>
        <p:txBody>
          <a:bodyPr wrap="square" rtlCol="0">
            <a:spAutoFit/>
          </a:bodyPr>
          <a:lstStyle/>
          <a:p>
            <a:pPr algn="ctr"/>
            <a:r>
              <a:rPr lang="it-IT" sz="2000" dirty="0">
                <a:solidFill>
                  <a:schemeClr val="accent2">
                    <a:lumMod val="75000"/>
                  </a:schemeClr>
                </a:solidFill>
                <a:latin typeface="Franklin Gothic Demi Cond" panose="020B0706030402020204" pitchFamily="34" charset="0"/>
              </a:rPr>
              <a:t>Education in the future: Gamification…</a:t>
            </a:r>
          </a:p>
        </p:txBody>
      </p:sp>
      <p:sp>
        <p:nvSpPr>
          <p:cNvPr id="16" name="CasellaDiTesto 15">
            <a:extLst>
              <a:ext uri="{FF2B5EF4-FFF2-40B4-BE49-F238E27FC236}">
                <a16:creationId xmlns:a16="http://schemas.microsoft.com/office/drawing/2014/main" id="{96DE3C43-FA00-43E3-9288-8F1209C78242}"/>
              </a:ext>
            </a:extLst>
          </p:cNvPr>
          <p:cNvSpPr txBox="1"/>
          <p:nvPr/>
        </p:nvSpPr>
        <p:spPr>
          <a:xfrm>
            <a:off x="3648281" y="5102914"/>
            <a:ext cx="2797797" cy="707886"/>
          </a:xfrm>
          <a:prstGeom prst="rect">
            <a:avLst/>
          </a:prstGeom>
          <a:noFill/>
        </p:spPr>
        <p:txBody>
          <a:bodyPr wrap="square" rtlCol="0">
            <a:spAutoFit/>
          </a:bodyPr>
          <a:lstStyle/>
          <a:p>
            <a:pPr algn="ctr"/>
            <a:r>
              <a:rPr lang="it-IT" sz="2000" dirty="0">
                <a:solidFill>
                  <a:srgbClr val="CD4E70"/>
                </a:solidFill>
                <a:latin typeface="Franklin Gothic Demi Cond" panose="020B0706030402020204" pitchFamily="34" charset="0"/>
              </a:rPr>
              <a:t>Let’s measure our knowledge</a:t>
            </a:r>
          </a:p>
        </p:txBody>
      </p:sp>
      <p:sp>
        <p:nvSpPr>
          <p:cNvPr id="17" name="CasellaDiTesto 16">
            <a:extLst>
              <a:ext uri="{FF2B5EF4-FFF2-40B4-BE49-F238E27FC236}">
                <a16:creationId xmlns:a16="http://schemas.microsoft.com/office/drawing/2014/main" id="{F1B197DD-1CD4-44E7-A3FF-7514E0E605D1}"/>
              </a:ext>
            </a:extLst>
          </p:cNvPr>
          <p:cNvSpPr txBox="1"/>
          <p:nvPr/>
        </p:nvSpPr>
        <p:spPr>
          <a:xfrm>
            <a:off x="5925880" y="2603269"/>
            <a:ext cx="2797797" cy="707886"/>
          </a:xfrm>
          <a:prstGeom prst="rect">
            <a:avLst/>
          </a:prstGeom>
          <a:noFill/>
        </p:spPr>
        <p:txBody>
          <a:bodyPr wrap="square" rtlCol="0">
            <a:spAutoFit/>
          </a:bodyPr>
          <a:lstStyle/>
          <a:p>
            <a:pPr algn="ctr"/>
            <a:r>
              <a:rPr lang="it-IT" sz="2000" dirty="0">
                <a:solidFill>
                  <a:srgbClr val="903674"/>
                </a:solidFill>
                <a:latin typeface="Franklin Gothic Demi Cond" panose="020B0706030402020204" pitchFamily="34" charset="0"/>
              </a:rPr>
              <a:t>Genially: a platform for gamification</a:t>
            </a:r>
          </a:p>
        </p:txBody>
      </p:sp>
      <p:sp>
        <p:nvSpPr>
          <p:cNvPr id="18" name="CasellaDiTesto 17">
            <a:extLst>
              <a:ext uri="{FF2B5EF4-FFF2-40B4-BE49-F238E27FC236}">
                <a16:creationId xmlns:a16="http://schemas.microsoft.com/office/drawing/2014/main" id="{D80D3F1C-8EDE-425B-BD64-0D5758CD0D00}"/>
              </a:ext>
            </a:extLst>
          </p:cNvPr>
          <p:cNvSpPr txBox="1"/>
          <p:nvPr/>
        </p:nvSpPr>
        <p:spPr>
          <a:xfrm>
            <a:off x="7501040" y="5728121"/>
            <a:ext cx="2797797" cy="400110"/>
          </a:xfrm>
          <a:prstGeom prst="rect">
            <a:avLst/>
          </a:prstGeom>
          <a:noFill/>
        </p:spPr>
        <p:txBody>
          <a:bodyPr wrap="square" rtlCol="0">
            <a:spAutoFit/>
          </a:bodyPr>
          <a:lstStyle/>
          <a:p>
            <a:pPr algn="ctr"/>
            <a:r>
              <a:rPr lang="it-IT" sz="2000" dirty="0">
                <a:solidFill>
                  <a:srgbClr val="52518F"/>
                </a:solidFill>
                <a:latin typeface="Franklin Gothic Demi Cond" panose="020B0706030402020204" pitchFamily="34" charset="0"/>
              </a:rPr>
              <a:t>Let's create an application</a:t>
            </a:r>
          </a:p>
        </p:txBody>
      </p:sp>
      <p:sp>
        <p:nvSpPr>
          <p:cNvPr id="19" name="CasellaDiTesto 18">
            <a:extLst>
              <a:ext uri="{FF2B5EF4-FFF2-40B4-BE49-F238E27FC236}">
                <a16:creationId xmlns:a16="http://schemas.microsoft.com/office/drawing/2014/main" id="{35C9BADE-9375-4BFA-B1C4-740A82DBD24B}"/>
              </a:ext>
            </a:extLst>
          </p:cNvPr>
          <p:cNvSpPr txBox="1"/>
          <p:nvPr/>
        </p:nvSpPr>
        <p:spPr>
          <a:xfrm>
            <a:off x="8921975" y="1742388"/>
            <a:ext cx="2797797" cy="400110"/>
          </a:xfrm>
          <a:prstGeom prst="rect">
            <a:avLst/>
          </a:prstGeom>
          <a:noFill/>
        </p:spPr>
        <p:txBody>
          <a:bodyPr wrap="square" rtlCol="0">
            <a:spAutoFit/>
          </a:bodyPr>
          <a:lstStyle/>
          <a:p>
            <a:pPr algn="ctr"/>
            <a:r>
              <a:rPr lang="it-IT" sz="2000" dirty="0">
                <a:solidFill>
                  <a:srgbClr val="087AC0"/>
                </a:solidFill>
                <a:latin typeface="Franklin Gothic Demi Cond" panose="020B0706030402020204" pitchFamily="34" charset="0"/>
              </a:rPr>
              <a:t>Let’s share our views</a:t>
            </a:r>
          </a:p>
        </p:txBody>
      </p:sp>
      <p:pic>
        <p:nvPicPr>
          <p:cNvPr id="20" name="Immagine 19">
            <a:extLst>
              <a:ext uri="{FF2B5EF4-FFF2-40B4-BE49-F238E27FC236}">
                <a16:creationId xmlns:a16="http://schemas.microsoft.com/office/drawing/2014/main" id="{9C7DE262-FC89-4C64-BA22-FE0FB94818A5}"/>
              </a:ext>
            </a:extLst>
          </p:cNvPr>
          <p:cNvPicPr>
            <a:picLocks noChangeAspect="1"/>
          </p:cNvPicPr>
          <p:nvPr/>
        </p:nvPicPr>
        <p:blipFill>
          <a:blip r:embed="rId5"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152366" y="6182553"/>
            <a:ext cx="1014506" cy="658152"/>
          </a:xfrm>
          <a:prstGeom prst="rect">
            <a:avLst/>
          </a:prstGeom>
        </p:spPr>
      </p:pic>
      <p:pic>
        <p:nvPicPr>
          <p:cNvPr id="21" name="Picture 2" descr="Trasparenza e legalità. Protocollo d'intesa Erasmus +: lunedì la firma -  Normanno.com">
            <a:extLst>
              <a:ext uri="{FF2B5EF4-FFF2-40B4-BE49-F238E27FC236}">
                <a16:creationId xmlns:a16="http://schemas.microsoft.com/office/drawing/2014/main" id="{607BD3D6-5717-4211-BA8F-52659BC97F6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3494" y="6217645"/>
            <a:ext cx="1098644" cy="61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014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Gamification: Its Meaning, Stats, Types, Examples &amp; More!">
            <a:extLst>
              <a:ext uri="{FF2B5EF4-FFF2-40B4-BE49-F238E27FC236}">
                <a16:creationId xmlns:a16="http://schemas.microsoft.com/office/drawing/2014/main" id="{E7038EAD-5BDF-4AA1-BDAF-BC319CBE6CCF}"/>
              </a:ext>
            </a:extLst>
          </p:cNvPr>
          <p:cNvPicPr>
            <a:picLocks noChangeAspect="1" noChangeArrowheads="1"/>
          </p:cNvPicPr>
          <p:nvPr/>
        </p:nvPicPr>
        <p:blipFill rotWithShape="1">
          <a:blip r:embed="rId2" cstate="print">
            <a:clrChange>
              <a:clrFrom>
                <a:srgbClr val="FCFCFC"/>
              </a:clrFrom>
              <a:clrTo>
                <a:srgbClr val="FCFCFC">
                  <a:alpha val="0"/>
                </a:srgbClr>
              </a:clrTo>
            </a:clrChange>
            <a:extLst>
              <a:ext uri="{28A0092B-C50C-407E-A947-70E740481C1C}">
                <a14:useLocalDpi xmlns:a14="http://schemas.microsoft.com/office/drawing/2010/main" val="0"/>
              </a:ext>
            </a:extLst>
          </a:blip>
          <a:srcRect l="431" r="96284"/>
          <a:stretch/>
        </p:blipFill>
        <p:spPr bwMode="auto">
          <a:xfrm>
            <a:off x="23396" y="2780696"/>
            <a:ext cx="12192000" cy="4091346"/>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38CEF5DC-C054-4B40-9C11-E397CC266745}"/>
              </a:ext>
            </a:extLst>
          </p:cNvPr>
          <p:cNvSpPr>
            <a:spLocks noGrp="1"/>
          </p:cNvSpPr>
          <p:nvPr>
            <p:ph type="title"/>
          </p:nvPr>
        </p:nvSpPr>
        <p:spPr>
          <a:xfrm>
            <a:off x="329937" y="365125"/>
            <a:ext cx="11692043" cy="779463"/>
          </a:xfrm>
        </p:spPr>
        <p:txBody>
          <a:bodyPr>
            <a:noAutofit/>
          </a:bodyPr>
          <a:lstStyle/>
          <a:p>
            <a:r>
              <a:rPr lang="en-US" sz="4800" dirty="0">
                <a:solidFill>
                  <a:srgbClr val="D60000"/>
                </a:solidFill>
                <a:latin typeface="Franklin Gothic Demi Cond" panose="020B0706030402020204" pitchFamily="34" charset="0"/>
              </a:rPr>
              <a:t>Gamification as engaging learning methodology</a:t>
            </a:r>
            <a:endParaRPr lang="it-IT" sz="2000" dirty="0">
              <a:solidFill>
                <a:srgbClr val="D60000"/>
              </a:solidFill>
              <a:latin typeface="Bahnschrift SemiBold SemiConden" panose="020B0502040204020203" pitchFamily="34" charset="0"/>
            </a:endParaRPr>
          </a:p>
        </p:txBody>
      </p:sp>
      <p:pic>
        <p:nvPicPr>
          <p:cNvPr id="10" name="Immagine 9">
            <a:extLst>
              <a:ext uri="{FF2B5EF4-FFF2-40B4-BE49-F238E27FC236}">
                <a16:creationId xmlns:a16="http://schemas.microsoft.com/office/drawing/2014/main" id="{E77627CE-BA4D-4060-9241-37D5CC70B1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0724" y="6068332"/>
            <a:ext cx="668181" cy="755712"/>
          </a:xfrm>
          <a:prstGeom prst="rect">
            <a:avLst/>
          </a:prstGeom>
        </p:spPr>
      </p:pic>
      <p:pic>
        <p:nvPicPr>
          <p:cNvPr id="7" name="Immagine 6">
            <a:extLst>
              <a:ext uri="{FF2B5EF4-FFF2-40B4-BE49-F238E27FC236}">
                <a16:creationId xmlns:a16="http://schemas.microsoft.com/office/drawing/2014/main" id="{B9D6FA78-D36C-47B1-A867-E8748EF49ADD}"/>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1276" y="2289600"/>
            <a:ext cx="11448000" cy="3920548"/>
          </a:xfrm>
          <a:prstGeom prst="rect">
            <a:avLst/>
          </a:prstGeom>
        </p:spPr>
      </p:pic>
      <p:sp>
        <p:nvSpPr>
          <p:cNvPr id="12" name="CasellaDiTesto 11">
            <a:extLst>
              <a:ext uri="{FF2B5EF4-FFF2-40B4-BE49-F238E27FC236}">
                <a16:creationId xmlns:a16="http://schemas.microsoft.com/office/drawing/2014/main" id="{9EDE653C-4D82-4C4E-9C88-C1AB7D6B1C78}"/>
              </a:ext>
            </a:extLst>
          </p:cNvPr>
          <p:cNvSpPr txBox="1"/>
          <p:nvPr/>
        </p:nvSpPr>
        <p:spPr>
          <a:xfrm>
            <a:off x="565608" y="3295767"/>
            <a:ext cx="1923068" cy="954107"/>
          </a:xfrm>
          <a:prstGeom prst="rect">
            <a:avLst/>
          </a:prstGeom>
          <a:noFill/>
        </p:spPr>
        <p:txBody>
          <a:bodyPr wrap="square" rtlCol="0">
            <a:spAutoFit/>
          </a:bodyPr>
          <a:lstStyle/>
          <a:p>
            <a:pPr algn="ctr"/>
            <a:r>
              <a:rPr lang="it-IT" sz="2800" dirty="0">
                <a:solidFill>
                  <a:schemeClr val="accent4">
                    <a:lumMod val="60000"/>
                    <a:lumOff val="40000"/>
                  </a:schemeClr>
                </a:solidFill>
                <a:latin typeface="Franklin Gothic Demi Cond" panose="020B0706030402020204" pitchFamily="34" charset="0"/>
              </a:rPr>
              <a:t>Let’s make knowledge</a:t>
            </a:r>
          </a:p>
        </p:txBody>
      </p:sp>
      <p:sp>
        <p:nvSpPr>
          <p:cNvPr id="15" name="CasellaDiTesto 14">
            <a:extLst>
              <a:ext uri="{FF2B5EF4-FFF2-40B4-BE49-F238E27FC236}">
                <a16:creationId xmlns:a16="http://schemas.microsoft.com/office/drawing/2014/main" id="{0B386C4A-D8AB-4231-9EA6-8C99845641FA}"/>
              </a:ext>
            </a:extLst>
          </p:cNvPr>
          <p:cNvSpPr txBox="1"/>
          <p:nvPr/>
        </p:nvSpPr>
        <p:spPr>
          <a:xfrm>
            <a:off x="2394408" y="2242437"/>
            <a:ext cx="3432834" cy="954107"/>
          </a:xfrm>
          <a:prstGeom prst="rect">
            <a:avLst/>
          </a:prstGeom>
          <a:noFill/>
        </p:spPr>
        <p:txBody>
          <a:bodyPr wrap="square" rtlCol="0">
            <a:spAutoFit/>
          </a:bodyPr>
          <a:lstStyle/>
          <a:p>
            <a:pPr algn="ctr"/>
            <a:r>
              <a:rPr lang="it-IT" sz="2800" dirty="0">
                <a:solidFill>
                  <a:schemeClr val="accent2">
                    <a:lumMod val="75000"/>
                  </a:schemeClr>
                </a:solidFill>
                <a:latin typeface="Franklin Gothic Demi Cond" panose="020B0706030402020204" pitchFamily="34" charset="0"/>
              </a:rPr>
              <a:t>Education in the future: Gamification…</a:t>
            </a:r>
          </a:p>
        </p:txBody>
      </p:sp>
      <p:sp>
        <p:nvSpPr>
          <p:cNvPr id="16" name="CasellaDiTesto 15">
            <a:extLst>
              <a:ext uri="{FF2B5EF4-FFF2-40B4-BE49-F238E27FC236}">
                <a16:creationId xmlns:a16="http://schemas.microsoft.com/office/drawing/2014/main" id="{96DE3C43-FA00-43E3-9288-8F1209C78242}"/>
              </a:ext>
            </a:extLst>
          </p:cNvPr>
          <p:cNvSpPr txBox="1"/>
          <p:nvPr/>
        </p:nvSpPr>
        <p:spPr>
          <a:xfrm>
            <a:off x="3648281" y="5102914"/>
            <a:ext cx="2797797" cy="954107"/>
          </a:xfrm>
          <a:prstGeom prst="rect">
            <a:avLst/>
          </a:prstGeom>
          <a:noFill/>
        </p:spPr>
        <p:txBody>
          <a:bodyPr wrap="square" rtlCol="0">
            <a:spAutoFit/>
          </a:bodyPr>
          <a:lstStyle/>
          <a:p>
            <a:pPr algn="ctr"/>
            <a:r>
              <a:rPr lang="it-IT" sz="2800" dirty="0">
                <a:solidFill>
                  <a:srgbClr val="CD4E70"/>
                </a:solidFill>
                <a:latin typeface="Franklin Gothic Demi Cond" panose="020B0706030402020204" pitchFamily="34" charset="0"/>
              </a:rPr>
              <a:t>Let’s measure our knowledge</a:t>
            </a:r>
          </a:p>
        </p:txBody>
      </p:sp>
      <p:sp>
        <p:nvSpPr>
          <p:cNvPr id="17" name="CasellaDiTesto 16">
            <a:extLst>
              <a:ext uri="{FF2B5EF4-FFF2-40B4-BE49-F238E27FC236}">
                <a16:creationId xmlns:a16="http://schemas.microsoft.com/office/drawing/2014/main" id="{F1B197DD-1CD4-44E7-A3FF-7514E0E605D1}"/>
              </a:ext>
            </a:extLst>
          </p:cNvPr>
          <p:cNvSpPr txBox="1"/>
          <p:nvPr/>
        </p:nvSpPr>
        <p:spPr>
          <a:xfrm>
            <a:off x="5925880" y="2603269"/>
            <a:ext cx="2797797" cy="1384995"/>
          </a:xfrm>
          <a:prstGeom prst="rect">
            <a:avLst/>
          </a:prstGeom>
          <a:noFill/>
        </p:spPr>
        <p:txBody>
          <a:bodyPr wrap="square" rtlCol="0">
            <a:spAutoFit/>
          </a:bodyPr>
          <a:lstStyle/>
          <a:p>
            <a:pPr algn="ctr"/>
            <a:r>
              <a:rPr lang="it-IT" sz="2800" dirty="0">
                <a:solidFill>
                  <a:srgbClr val="903674"/>
                </a:solidFill>
                <a:latin typeface="Franklin Gothic Demi Cond" panose="020B0706030402020204" pitchFamily="34" charset="0"/>
              </a:rPr>
              <a:t>Genially: a platform for gamification</a:t>
            </a:r>
          </a:p>
        </p:txBody>
      </p:sp>
      <p:sp>
        <p:nvSpPr>
          <p:cNvPr id="18" name="CasellaDiTesto 17">
            <a:extLst>
              <a:ext uri="{FF2B5EF4-FFF2-40B4-BE49-F238E27FC236}">
                <a16:creationId xmlns:a16="http://schemas.microsoft.com/office/drawing/2014/main" id="{D80D3F1C-8EDE-425B-BD64-0D5758CD0D00}"/>
              </a:ext>
            </a:extLst>
          </p:cNvPr>
          <p:cNvSpPr txBox="1"/>
          <p:nvPr/>
        </p:nvSpPr>
        <p:spPr>
          <a:xfrm>
            <a:off x="7501040" y="5728121"/>
            <a:ext cx="2797797" cy="954107"/>
          </a:xfrm>
          <a:prstGeom prst="rect">
            <a:avLst/>
          </a:prstGeom>
          <a:noFill/>
        </p:spPr>
        <p:txBody>
          <a:bodyPr wrap="square" rtlCol="0">
            <a:spAutoFit/>
          </a:bodyPr>
          <a:lstStyle/>
          <a:p>
            <a:pPr algn="ctr"/>
            <a:r>
              <a:rPr lang="it-IT" sz="2800" dirty="0">
                <a:solidFill>
                  <a:srgbClr val="52518F"/>
                </a:solidFill>
                <a:latin typeface="Franklin Gothic Demi Cond" panose="020B0706030402020204" pitchFamily="34" charset="0"/>
              </a:rPr>
              <a:t>Let's create an application</a:t>
            </a:r>
          </a:p>
        </p:txBody>
      </p:sp>
      <p:sp>
        <p:nvSpPr>
          <p:cNvPr id="19" name="CasellaDiTesto 18">
            <a:extLst>
              <a:ext uri="{FF2B5EF4-FFF2-40B4-BE49-F238E27FC236}">
                <a16:creationId xmlns:a16="http://schemas.microsoft.com/office/drawing/2014/main" id="{35C9BADE-9375-4BFA-B1C4-740A82DBD24B}"/>
              </a:ext>
            </a:extLst>
          </p:cNvPr>
          <p:cNvSpPr txBox="1"/>
          <p:nvPr/>
        </p:nvSpPr>
        <p:spPr>
          <a:xfrm>
            <a:off x="8921975" y="1742388"/>
            <a:ext cx="2797797" cy="954107"/>
          </a:xfrm>
          <a:prstGeom prst="rect">
            <a:avLst/>
          </a:prstGeom>
          <a:noFill/>
        </p:spPr>
        <p:txBody>
          <a:bodyPr wrap="square" rtlCol="0">
            <a:spAutoFit/>
          </a:bodyPr>
          <a:lstStyle/>
          <a:p>
            <a:pPr algn="ctr"/>
            <a:r>
              <a:rPr lang="it-IT" sz="2800" dirty="0">
                <a:solidFill>
                  <a:srgbClr val="087AC0"/>
                </a:solidFill>
                <a:latin typeface="Franklin Gothic Demi Cond" panose="020B0706030402020204" pitchFamily="34" charset="0"/>
              </a:rPr>
              <a:t>Let’s share our views</a:t>
            </a:r>
          </a:p>
        </p:txBody>
      </p:sp>
      <p:pic>
        <p:nvPicPr>
          <p:cNvPr id="20" name="Immagine 19">
            <a:extLst>
              <a:ext uri="{FF2B5EF4-FFF2-40B4-BE49-F238E27FC236}">
                <a16:creationId xmlns:a16="http://schemas.microsoft.com/office/drawing/2014/main" id="{9C7DE262-FC89-4C64-BA22-FE0FB94818A5}"/>
              </a:ext>
            </a:extLst>
          </p:cNvPr>
          <p:cNvPicPr>
            <a:picLocks noChangeAspect="1"/>
          </p:cNvPicPr>
          <p:nvPr/>
        </p:nvPicPr>
        <p:blipFill>
          <a:blip r:embed="rId5"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152366" y="6182553"/>
            <a:ext cx="1014506" cy="658152"/>
          </a:xfrm>
          <a:prstGeom prst="rect">
            <a:avLst/>
          </a:prstGeom>
        </p:spPr>
      </p:pic>
      <p:pic>
        <p:nvPicPr>
          <p:cNvPr id="21" name="Picture 2" descr="Trasparenza e legalità. Protocollo d'intesa Erasmus +: lunedì la firma -  Normanno.com">
            <a:extLst>
              <a:ext uri="{FF2B5EF4-FFF2-40B4-BE49-F238E27FC236}">
                <a16:creationId xmlns:a16="http://schemas.microsoft.com/office/drawing/2014/main" id="{607BD3D6-5717-4211-BA8F-52659BC97F6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3494" y="6217645"/>
            <a:ext cx="1098644" cy="61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297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amification: Its Meaning, Stats, Types, Examples &amp; More!">
            <a:extLst>
              <a:ext uri="{FF2B5EF4-FFF2-40B4-BE49-F238E27FC236}">
                <a16:creationId xmlns:a16="http://schemas.microsoft.com/office/drawing/2014/main" id="{10D1B448-7D34-4714-9E50-117B09B444C2}"/>
              </a:ext>
            </a:extLst>
          </p:cNvPr>
          <p:cNvPicPr>
            <a:picLocks noChangeAspect="1" noChangeArrowheads="1"/>
          </p:cNvPicPr>
          <p:nvPr/>
        </p:nvPicPr>
        <p:blipFill rotWithShape="1">
          <a:blip r:embed="rId2" cstate="print">
            <a:clrChange>
              <a:clrFrom>
                <a:srgbClr val="FCFCFC"/>
              </a:clrFrom>
              <a:clrTo>
                <a:srgbClr val="FCFCFC">
                  <a:alpha val="0"/>
                </a:srgbClr>
              </a:clrTo>
            </a:clrChange>
            <a:extLst>
              <a:ext uri="{28A0092B-C50C-407E-A947-70E740481C1C}">
                <a14:useLocalDpi xmlns:a14="http://schemas.microsoft.com/office/drawing/2010/main" val="0"/>
              </a:ext>
            </a:extLst>
          </a:blip>
          <a:srcRect l="431" r="96284"/>
          <a:stretch/>
        </p:blipFill>
        <p:spPr bwMode="auto">
          <a:xfrm>
            <a:off x="0" y="2766654"/>
            <a:ext cx="12192000" cy="4091346"/>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4D50929F-B265-413A-8D3A-2B178BD281D6}"/>
              </a:ext>
            </a:extLst>
          </p:cNvPr>
          <p:cNvSpPr>
            <a:spLocks noGrp="1"/>
          </p:cNvSpPr>
          <p:nvPr>
            <p:ph type="title"/>
          </p:nvPr>
        </p:nvSpPr>
        <p:spPr>
          <a:xfrm>
            <a:off x="246668" y="167162"/>
            <a:ext cx="11698664" cy="520995"/>
          </a:xfrm>
        </p:spPr>
        <p:txBody>
          <a:bodyPr>
            <a:noAutofit/>
          </a:bodyPr>
          <a:lstStyle/>
          <a:p>
            <a:pPr algn="ctr"/>
            <a:r>
              <a:rPr lang="it-IT" sz="5400" dirty="0">
                <a:solidFill>
                  <a:srgbClr val="D60000"/>
                </a:solidFill>
                <a:latin typeface="Franklin Gothic Demi Cond" panose="020B0706030402020204" pitchFamily="34" charset="0"/>
              </a:rPr>
              <a:t>Andiamo su Kahoot.it ed inseriamo il codice </a:t>
            </a:r>
          </a:p>
        </p:txBody>
      </p:sp>
      <p:pic>
        <p:nvPicPr>
          <p:cNvPr id="8" name="Immagine 7">
            <a:extLst>
              <a:ext uri="{FF2B5EF4-FFF2-40B4-BE49-F238E27FC236}">
                <a16:creationId xmlns:a16="http://schemas.microsoft.com/office/drawing/2014/main" id="{45A0F669-B4C0-442E-9AAC-A4DB0FB82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6002426"/>
            <a:ext cx="668181" cy="755712"/>
          </a:xfrm>
          <a:prstGeom prst="rect">
            <a:avLst/>
          </a:prstGeom>
        </p:spPr>
      </p:pic>
      <p:pic>
        <p:nvPicPr>
          <p:cNvPr id="9" name="Immagine 8">
            <a:extLst>
              <a:ext uri="{FF2B5EF4-FFF2-40B4-BE49-F238E27FC236}">
                <a16:creationId xmlns:a16="http://schemas.microsoft.com/office/drawing/2014/main" id="{5EBEDA4F-5E1B-489A-A601-A8EDB9F27710}"/>
              </a:ext>
            </a:extLst>
          </p:cNvPr>
          <p:cNvPicPr>
            <a:picLocks noChangeAspect="1"/>
          </p:cNvPicPr>
          <p:nvPr/>
        </p:nvPicPr>
        <p:blipFill>
          <a:blip r:embed="rId4"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152366" y="6182553"/>
            <a:ext cx="1014506" cy="658152"/>
          </a:xfrm>
          <a:prstGeom prst="rect">
            <a:avLst/>
          </a:prstGeom>
        </p:spPr>
      </p:pic>
      <p:pic>
        <p:nvPicPr>
          <p:cNvPr id="10" name="Picture 2" descr="Trasparenza e legalità. Protocollo d'intesa Erasmus +: lunedì la firma -  Normanno.com">
            <a:extLst>
              <a:ext uri="{FF2B5EF4-FFF2-40B4-BE49-F238E27FC236}">
                <a16:creationId xmlns:a16="http://schemas.microsoft.com/office/drawing/2014/main" id="{BEE253CF-C646-446B-984F-C8B6F260491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3494" y="6217645"/>
            <a:ext cx="1098644" cy="61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480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Gamification: Its Meaning, Stats, Types, Examples &amp; More!">
            <a:extLst>
              <a:ext uri="{FF2B5EF4-FFF2-40B4-BE49-F238E27FC236}">
                <a16:creationId xmlns:a16="http://schemas.microsoft.com/office/drawing/2014/main" id="{E7038EAD-5BDF-4AA1-BDAF-BC319CBE6CCF}"/>
              </a:ext>
            </a:extLst>
          </p:cNvPr>
          <p:cNvPicPr>
            <a:picLocks noChangeAspect="1" noChangeArrowheads="1"/>
          </p:cNvPicPr>
          <p:nvPr/>
        </p:nvPicPr>
        <p:blipFill rotWithShape="1">
          <a:blip r:embed="rId2" cstate="print">
            <a:clrChange>
              <a:clrFrom>
                <a:srgbClr val="FCFCFC"/>
              </a:clrFrom>
              <a:clrTo>
                <a:srgbClr val="FCFCFC">
                  <a:alpha val="0"/>
                </a:srgbClr>
              </a:clrTo>
            </a:clrChange>
            <a:extLst>
              <a:ext uri="{28A0092B-C50C-407E-A947-70E740481C1C}">
                <a14:useLocalDpi xmlns:a14="http://schemas.microsoft.com/office/drawing/2010/main" val="0"/>
              </a:ext>
            </a:extLst>
          </a:blip>
          <a:srcRect l="431" r="96284"/>
          <a:stretch/>
        </p:blipFill>
        <p:spPr bwMode="auto">
          <a:xfrm>
            <a:off x="23396" y="2780696"/>
            <a:ext cx="12192000" cy="4091346"/>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38CEF5DC-C054-4B40-9C11-E397CC266745}"/>
              </a:ext>
            </a:extLst>
          </p:cNvPr>
          <p:cNvSpPr>
            <a:spLocks noGrp="1"/>
          </p:cNvSpPr>
          <p:nvPr>
            <p:ph type="title"/>
          </p:nvPr>
        </p:nvSpPr>
        <p:spPr>
          <a:xfrm>
            <a:off x="329937" y="365125"/>
            <a:ext cx="11692043" cy="779463"/>
          </a:xfrm>
        </p:spPr>
        <p:txBody>
          <a:bodyPr>
            <a:noAutofit/>
          </a:bodyPr>
          <a:lstStyle/>
          <a:p>
            <a:r>
              <a:rPr lang="en-US" sz="4800" dirty="0">
                <a:solidFill>
                  <a:srgbClr val="D60000"/>
                </a:solidFill>
                <a:latin typeface="Franklin Gothic Demi Cond" panose="020B0706030402020204" pitchFamily="34" charset="0"/>
              </a:rPr>
              <a:t>Gamification as engaging learning methodology</a:t>
            </a:r>
            <a:endParaRPr lang="it-IT" sz="2000" dirty="0">
              <a:solidFill>
                <a:srgbClr val="D60000"/>
              </a:solidFill>
              <a:latin typeface="Bahnschrift SemiBold SemiConden" panose="020B0502040204020203" pitchFamily="34" charset="0"/>
            </a:endParaRPr>
          </a:p>
        </p:txBody>
      </p:sp>
      <p:pic>
        <p:nvPicPr>
          <p:cNvPr id="10" name="Immagine 9">
            <a:extLst>
              <a:ext uri="{FF2B5EF4-FFF2-40B4-BE49-F238E27FC236}">
                <a16:creationId xmlns:a16="http://schemas.microsoft.com/office/drawing/2014/main" id="{E77627CE-BA4D-4060-9241-37D5CC70B1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0724" y="6068332"/>
            <a:ext cx="668181" cy="755712"/>
          </a:xfrm>
          <a:prstGeom prst="rect">
            <a:avLst/>
          </a:prstGeom>
        </p:spPr>
      </p:pic>
      <p:pic>
        <p:nvPicPr>
          <p:cNvPr id="7" name="Immagine 6">
            <a:extLst>
              <a:ext uri="{FF2B5EF4-FFF2-40B4-BE49-F238E27FC236}">
                <a16:creationId xmlns:a16="http://schemas.microsoft.com/office/drawing/2014/main" id="{B9D6FA78-D36C-47B1-A867-E8748EF49ADD}"/>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1276" y="2289600"/>
            <a:ext cx="11448000" cy="3920548"/>
          </a:xfrm>
          <a:prstGeom prst="rect">
            <a:avLst/>
          </a:prstGeom>
        </p:spPr>
      </p:pic>
      <p:sp>
        <p:nvSpPr>
          <p:cNvPr id="12" name="CasellaDiTesto 11">
            <a:extLst>
              <a:ext uri="{FF2B5EF4-FFF2-40B4-BE49-F238E27FC236}">
                <a16:creationId xmlns:a16="http://schemas.microsoft.com/office/drawing/2014/main" id="{9EDE653C-4D82-4C4E-9C88-C1AB7D6B1C78}"/>
              </a:ext>
            </a:extLst>
          </p:cNvPr>
          <p:cNvSpPr txBox="1"/>
          <p:nvPr/>
        </p:nvSpPr>
        <p:spPr>
          <a:xfrm>
            <a:off x="565608" y="3295767"/>
            <a:ext cx="1923068" cy="707886"/>
          </a:xfrm>
          <a:prstGeom prst="rect">
            <a:avLst/>
          </a:prstGeom>
          <a:noFill/>
        </p:spPr>
        <p:txBody>
          <a:bodyPr wrap="square" rtlCol="0">
            <a:spAutoFit/>
          </a:bodyPr>
          <a:lstStyle/>
          <a:p>
            <a:pPr algn="ctr"/>
            <a:r>
              <a:rPr lang="it-IT" sz="2000" dirty="0">
                <a:solidFill>
                  <a:schemeClr val="accent4">
                    <a:lumMod val="60000"/>
                    <a:lumOff val="40000"/>
                  </a:schemeClr>
                </a:solidFill>
                <a:latin typeface="Franklin Gothic Demi Cond" panose="020B0706030402020204" pitchFamily="34" charset="0"/>
              </a:rPr>
              <a:t>Let’s make knowledge</a:t>
            </a:r>
          </a:p>
        </p:txBody>
      </p:sp>
      <p:sp>
        <p:nvSpPr>
          <p:cNvPr id="15" name="CasellaDiTesto 14">
            <a:extLst>
              <a:ext uri="{FF2B5EF4-FFF2-40B4-BE49-F238E27FC236}">
                <a16:creationId xmlns:a16="http://schemas.microsoft.com/office/drawing/2014/main" id="{0B386C4A-D8AB-4231-9EA6-8C99845641FA}"/>
              </a:ext>
            </a:extLst>
          </p:cNvPr>
          <p:cNvSpPr txBox="1"/>
          <p:nvPr/>
        </p:nvSpPr>
        <p:spPr>
          <a:xfrm>
            <a:off x="2394408" y="2242437"/>
            <a:ext cx="3432834" cy="707886"/>
          </a:xfrm>
          <a:prstGeom prst="rect">
            <a:avLst/>
          </a:prstGeom>
          <a:noFill/>
        </p:spPr>
        <p:txBody>
          <a:bodyPr wrap="square" rtlCol="0">
            <a:spAutoFit/>
          </a:bodyPr>
          <a:lstStyle/>
          <a:p>
            <a:pPr algn="ctr"/>
            <a:r>
              <a:rPr lang="it-IT" sz="2000" dirty="0">
                <a:solidFill>
                  <a:schemeClr val="accent2">
                    <a:lumMod val="75000"/>
                  </a:schemeClr>
                </a:solidFill>
                <a:latin typeface="Franklin Gothic Demi Cond" panose="020B0706030402020204" pitchFamily="34" charset="0"/>
              </a:rPr>
              <a:t>Education in the future: Gamification…</a:t>
            </a:r>
          </a:p>
        </p:txBody>
      </p:sp>
      <p:sp>
        <p:nvSpPr>
          <p:cNvPr id="16" name="CasellaDiTesto 15">
            <a:extLst>
              <a:ext uri="{FF2B5EF4-FFF2-40B4-BE49-F238E27FC236}">
                <a16:creationId xmlns:a16="http://schemas.microsoft.com/office/drawing/2014/main" id="{96DE3C43-FA00-43E3-9288-8F1209C78242}"/>
              </a:ext>
            </a:extLst>
          </p:cNvPr>
          <p:cNvSpPr txBox="1"/>
          <p:nvPr/>
        </p:nvSpPr>
        <p:spPr>
          <a:xfrm>
            <a:off x="3648281" y="5102914"/>
            <a:ext cx="2797797" cy="707886"/>
          </a:xfrm>
          <a:prstGeom prst="rect">
            <a:avLst/>
          </a:prstGeom>
          <a:noFill/>
        </p:spPr>
        <p:txBody>
          <a:bodyPr wrap="square" rtlCol="0">
            <a:spAutoFit/>
          </a:bodyPr>
          <a:lstStyle/>
          <a:p>
            <a:pPr algn="ctr"/>
            <a:r>
              <a:rPr lang="it-IT" sz="2000" dirty="0">
                <a:solidFill>
                  <a:srgbClr val="CD4E70"/>
                </a:solidFill>
                <a:latin typeface="Franklin Gothic Demi Cond" panose="020B0706030402020204" pitchFamily="34" charset="0"/>
              </a:rPr>
              <a:t>Let’s measure our knowledge</a:t>
            </a:r>
          </a:p>
        </p:txBody>
      </p:sp>
      <p:sp>
        <p:nvSpPr>
          <p:cNvPr id="17" name="CasellaDiTesto 16">
            <a:extLst>
              <a:ext uri="{FF2B5EF4-FFF2-40B4-BE49-F238E27FC236}">
                <a16:creationId xmlns:a16="http://schemas.microsoft.com/office/drawing/2014/main" id="{F1B197DD-1CD4-44E7-A3FF-7514E0E605D1}"/>
              </a:ext>
            </a:extLst>
          </p:cNvPr>
          <p:cNvSpPr txBox="1"/>
          <p:nvPr/>
        </p:nvSpPr>
        <p:spPr>
          <a:xfrm>
            <a:off x="5925880" y="2603269"/>
            <a:ext cx="2797797" cy="707886"/>
          </a:xfrm>
          <a:prstGeom prst="rect">
            <a:avLst/>
          </a:prstGeom>
          <a:noFill/>
        </p:spPr>
        <p:txBody>
          <a:bodyPr wrap="square" rtlCol="0">
            <a:spAutoFit/>
          </a:bodyPr>
          <a:lstStyle/>
          <a:p>
            <a:pPr algn="ctr"/>
            <a:r>
              <a:rPr lang="it-IT" sz="2000" dirty="0">
                <a:solidFill>
                  <a:srgbClr val="903674"/>
                </a:solidFill>
                <a:latin typeface="Franklin Gothic Demi Cond" panose="020B0706030402020204" pitchFamily="34" charset="0"/>
              </a:rPr>
              <a:t>Genially: a platform for gamification</a:t>
            </a:r>
          </a:p>
        </p:txBody>
      </p:sp>
      <p:sp>
        <p:nvSpPr>
          <p:cNvPr id="18" name="CasellaDiTesto 17">
            <a:extLst>
              <a:ext uri="{FF2B5EF4-FFF2-40B4-BE49-F238E27FC236}">
                <a16:creationId xmlns:a16="http://schemas.microsoft.com/office/drawing/2014/main" id="{D80D3F1C-8EDE-425B-BD64-0D5758CD0D00}"/>
              </a:ext>
            </a:extLst>
          </p:cNvPr>
          <p:cNvSpPr txBox="1"/>
          <p:nvPr/>
        </p:nvSpPr>
        <p:spPr>
          <a:xfrm>
            <a:off x="7501040" y="5728121"/>
            <a:ext cx="2797797" cy="400110"/>
          </a:xfrm>
          <a:prstGeom prst="rect">
            <a:avLst/>
          </a:prstGeom>
          <a:noFill/>
        </p:spPr>
        <p:txBody>
          <a:bodyPr wrap="square" rtlCol="0">
            <a:spAutoFit/>
          </a:bodyPr>
          <a:lstStyle/>
          <a:p>
            <a:pPr algn="ctr"/>
            <a:r>
              <a:rPr lang="it-IT" sz="2000" dirty="0">
                <a:solidFill>
                  <a:srgbClr val="52518F"/>
                </a:solidFill>
                <a:latin typeface="Franklin Gothic Demi Cond" panose="020B0706030402020204" pitchFamily="34" charset="0"/>
              </a:rPr>
              <a:t>Let's create an application</a:t>
            </a:r>
          </a:p>
        </p:txBody>
      </p:sp>
      <p:sp>
        <p:nvSpPr>
          <p:cNvPr id="19" name="CasellaDiTesto 18">
            <a:extLst>
              <a:ext uri="{FF2B5EF4-FFF2-40B4-BE49-F238E27FC236}">
                <a16:creationId xmlns:a16="http://schemas.microsoft.com/office/drawing/2014/main" id="{35C9BADE-9375-4BFA-B1C4-740A82DBD24B}"/>
              </a:ext>
            </a:extLst>
          </p:cNvPr>
          <p:cNvSpPr txBox="1"/>
          <p:nvPr/>
        </p:nvSpPr>
        <p:spPr>
          <a:xfrm>
            <a:off x="8921975" y="1742388"/>
            <a:ext cx="2797797" cy="400110"/>
          </a:xfrm>
          <a:prstGeom prst="rect">
            <a:avLst/>
          </a:prstGeom>
          <a:noFill/>
        </p:spPr>
        <p:txBody>
          <a:bodyPr wrap="square" rtlCol="0">
            <a:spAutoFit/>
          </a:bodyPr>
          <a:lstStyle/>
          <a:p>
            <a:pPr algn="ctr"/>
            <a:r>
              <a:rPr lang="it-IT" sz="2000" dirty="0">
                <a:solidFill>
                  <a:srgbClr val="087AC0"/>
                </a:solidFill>
                <a:latin typeface="Franklin Gothic Demi Cond" panose="020B0706030402020204" pitchFamily="34" charset="0"/>
              </a:rPr>
              <a:t>Let’s share our views</a:t>
            </a:r>
          </a:p>
        </p:txBody>
      </p:sp>
      <p:pic>
        <p:nvPicPr>
          <p:cNvPr id="20" name="Immagine 19">
            <a:extLst>
              <a:ext uri="{FF2B5EF4-FFF2-40B4-BE49-F238E27FC236}">
                <a16:creationId xmlns:a16="http://schemas.microsoft.com/office/drawing/2014/main" id="{9C7DE262-FC89-4C64-BA22-FE0FB94818A5}"/>
              </a:ext>
            </a:extLst>
          </p:cNvPr>
          <p:cNvPicPr>
            <a:picLocks noChangeAspect="1"/>
          </p:cNvPicPr>
          <p:nvPr/>
        </p:nvPicPr>
        <p:blipFill>
          <a:blip r:embed="rId5"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152366" y="6182553"/>
            <a:ext cx="1014506" cy="658152"/>
          </a:xfrm>
          <a:prstGeom prst="rect">
            <a:avLst/>
          </a:prstGeom>
        </p:spPr>
      </p:pic>
      <p:pic>
        <p:nvPicPr>
          <p:cNvPr id="21" name="Picture 2" descr="Trasparenza e legalità. Protocollo d'intesa Erasmus +: lunedì la firma -  Normanno.com">
            <a:extLst>
              <a:ext uri="{FF2B5EF4-FFF2-40B4-BE49-F238E27FC236}">
                <a16:creationId xmlns:a16="http://schemas.microsoft.com/office/drawing/2014/main" id="{607BD3D6-5717-4211-BA8F-52659BC97F6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3494" y="6217645"/>
            <a:ext cx="1098644" cy="61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236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amification: Its Meaning, Stats, Types, Examples &amp; More!">
            <a:extLst>
              <a:ext uri="{FF2B5EF4-FFF2-40B4-BE49-F238E27FC236}">
                <a16:creationId xmlns:a16="http://schemas.microsoft.com/office/drawing/2014/main" id="{10D1B448-7D34-4714-9E50-117B09B444C2}"/>
              </a:ext>
            </a:extLst>
          </p:cNvPr>
          <p:cNvPicPr>
            <a:picLocks noChangeAspect="1" noChangeArrowheads="1"/>
          </p:cNvPicPr>
          <p:nvPr/>
        </p:nvPicPr>
        <p:blipFill rotWithShape="1">
          <a:blip r:embed="rId2" cstate="print">
            <a:clrChange>
              <a:clrFrom>
                <a:srgbClr val="FCFCFC"/>
              </a:clrFrom>
              <a:clrTo>
                <a:srgbClr val="FCFCFC">
                  <a:alpha val="0"/>
                </a:srgbClr>
              </a:clrTo>
            </a:clrChange>
            <a:extLst>
              <a:ext uri="{28A0092B-C50C-407E-A947-70E740481C1C}">
                <a14:useLocalDpi xmlns:a14="http://schemas.microsoft.com/office/drawing/2010/main" val="0"/>
              </a:ext>
            </a:extLst>
          </a:blip>
          <a:srcRect l="431" r="96284"/>
          <a:stretch/>
        </p:blipFill>
        <p:spPr bwMode="auto">
          <a:xfrm>
            <a:off x="0" y="2766654"/>
            <a:ext cx="12192000" cy="4091346"/>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4D50929F-B265-413A-8D3A-2B178BD281D6}"/>
              </a:ext>
            </a:extLst>
          </p:cNvPr>
          <p:cNvSpPr>
            <a:spLocks noGrp="1"/>
          </p:cNvSpPr>
          <p:nvPr>
            <p:ph type="title"/>
          </p:nvPr>
        </p:nvSpPr>
        <p:spPr>
          <a:xfrm>
            <a:off x="329938" y="365125"/>
            <a:ext cx="11023862" cy="926347"/>
          </a:xfrm>
        </p:spPr>
        <p:txBody>
          <a:bodyPr>
            <a:normAutofit/>
          </a:bodyPr>
          <a:lstStyle/>
          <a:p>
            <a:pPr algn="ctr"/>
            <a:r>
              <a:rPr lang="it-IT" sz="6000" dirty="0">
                <a:solidFill>
                  <a:srgbClr val="D60000"/>
                </a:solidFill>
                <a:latin typeface="Franklin Gothic Demi Cond" panose="020B0706030402020204" pitchFamily="34" charset="0"/>
              </a:rPr>
              <a:t>Let’s go on https://genial.ly/</a:t>
            </a:r>
          </a:p>
        </p:txBody>
      </p:sp>
      <p:pic>
        <p:nvPicPr>
          <p:cNvPr id="21506" name="Picture 2" descr="WeTurtle - Search genially-escape">
            <a:extLst>
              <a:ext uri="{FF2B5EF4-FFF2-40B4-BE49-F238E27FC236}">
                <a16:creationId xmlns:a16="http://schemas.microsoft.com/office/drawing/2014/main" id="{BB694477-93FD-4875-8B9F-96AFD5EE4F27}"/>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6152" b="11339"/>
          <a:stretch/>
        </p:blipFill>
        <p:spPr bwMode="auto">
          <a:xfrm>
            <a:off x="1732475" y="2095045"/>
            <a:ext cx="8727050" cy="4091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046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amification: Its Meaning, Stats, Types, Examples &amp; More!">
            <a:extLst>
              <a:ext uri="{FF2B5EF4-FFF2-40B4-BE49-F238E27FC236}">
                <a16:creationId xmlns:a16="http://schemas.microsoft.com/office/drawing/2014/main" id="{10D1B448-7D34-4714-9E50-117B09B444C2}"/>
              </a:ext>
            </a:extLst>
          </p:cNvPr>
          <p:cNvPicPr>
            <a:picLocks noChangeAspect="1" noChangeArrowheads="1"/>
          </p:cNvPicPr>
          <p:nvPr/>
        </p:nvPicPr>
        <p:blipFill rotWithShape="1">
          <a:blip r:embed="rId2" cstate="print">
            <a:clrChange>
              <a:clrFrom>
                <a:srgbClr val="FCFCFC"/>
              </a:clrFrom>
              <a:clrTo>
                <a:srgbClr val="FCFCFC">
                  <a:alpha val="0"/>
                </a:srgbClr>
              </a:clrTo>
            </a:clrChange>
            <a:extLst>
              <a:ext uri="{28A0092B-C50C-407E-A947-70E740481C1C}">
                <a14:useLocalDpi xmlns:a14="http://schemas.microsoft.com/office/drawing/2010/main" val="0"/>
              </a:ext>
            </a:extLst>
          </a:blip>
          <a:srcRect l="431" r="96284"/>
          <a:stretch/>
        </p:blipFill>
        <p:spPr bwMode="auto">
          <a:xfrm>
            <a:off x="0" y="2766654"/>
            <a:ext cx="12192000" cy="4091346"/>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4D50929F-B265-413A-8D3A-2B178BD281D6}"/>
              </a:ext>
            </a:extLst>
          </p:cNvPr>
          <p:cNvSpPr>
            <a:spLocks noGrp="1"/>
          </p:cNvSpPr>
          <p:nvPr>
            <p:ph type="title"/>
          </p:nvPr>
        </p:nvSpPr>
        <p:spPr>
          <a:xfrm>
            <a:off x="289088" y="170617"/>
            <a:ext cx="11613823" cy="539848"/>
          </a:xfrm>
        </p:spPr>
        <p:txBody>
          <a:bodyPr>
            <a:normAutofit fontScale="90000"/>
          </a:bodyPr>
          <a:lstStyle/>
          <a:p>
            <a:pPr algn="ctr"/>
            <a:r>
              <a:rPr lang="en-US" sz="6000" dirty="0">
                <a:solidFill>
                  <a:srgbClr val="D60000"/>
                </a:solidFill>
                <a:latin typeface="Franklin Gothic Demi Cond" panose="020B0706030402020204" pitchFamily="34" charset="0"/>
              </a:rPr>
              <a:t>Click on the Login button at the top right</a:t>
            </a:r>
            <a:endParaRPr lang="it-IT" sz="6000" dirty="0">
              <a:solidFill>
                <a:srgbClr val="D60000"/>
              </a:solidFill>
              <a:latin typeface="Franklin Gothic Demi Cond" panose="020B0706030402020204" pitchFamily="34" charset="0"/>
            </a:endParaRPr>
          </a:p>
        </p:txBody>
      </p:sp>
      <p:sp>
        <p:nvSpPr>
          <p:cNvPr id="6" name="CasellaDiTesto 5">
            <a:extLst>
              <a:ext uri="{FF2B5EF4-FFF2-40B4-BE49-F238E27FC236}">
                <a16:creationId xmlns:a16="http://schemas.microsoft.com/office/drawing/2014/main" id="{B19001EE-8137-4695-8AD6-11532EA982F2}"/>
              </a:ext>
            </a:extLst>
          </p:cNvPr>
          <p:cNvSpPr txBox="1"/>
          <p:nvPr/>
        </p:nvSpPr>
        <p:spPr>
          <a:xfrm>
            <a:off x="289088" y="834998"/>
            <a:ext cx="11532124" cy="954107"/>
          </a:xfrm>
          <a:prstGeom prst="rect">
            <a:avLst/>
          </a:prstGeom>
          <a:solidFill>
            <a:schemeClr val="accent5">
              <a:lumMod val="20000"/>
              <a:lumOff val="80000"/>
            </a:schemeClr>
          </a:solidFill>
        </p:spPr>
        <p:txBody>
          <a:bodyPr wrap="square">
            <a:spAutoFit/>
          </a:bodyPr>
          <a:lstStyle/>
          <a:p>
            <a:pPr algn="just"/>
            <a:r>
              <a:rPr lang="it-IT" sz="2800" dirty="0">
                <a:solidFill>
                  <a:srgbClr val="202124"/>
                </a:solidFill>
                <a:latin typeface="arial" panose="020B0604020202020204" pitchFamily="34" charset="0"/>
              </a:rPr>
              <a:t>User: </a:t>
            </a:r>
            <a:r>
              <a:rPr lang="it-IT" sz="2800" dirty="0">
                <a:solidFill>
                  <a:srgbClr val="202124"/>
                </a:solidFill>
                <a:latin typeface="arial" panose="020B0604020202020204" pitchFamily="34" charset="0"/>
                <a:hlinkClick r:id="rId3"/>
              </a:rPr>
              <a:t>utente.prova@koinokalo.it</a:t>
            </a:r>
            <a:endParaRPr lang="it-IT" sz="2800" dirty="0">
              <a:solidFill>
                <a:srgbClr val="202124"/>
              </a:solidFill>
              <a:latin typeface="arial" panose="020B0604020202020204" pitchFamily="34" charset="0"/>
            </a:endParaRPr>
          </a:p>
          <a:p>
            <a:pPr algn="just"/>
            <a:r>
              <a:rPr lang="it-IT" sz="2800" dirty="0">
                <a:solidFill>
                  <a:srgbClr val="202124"/>
                </a:solidFill>
                <a:latin typeface="arial" panose="020B0604020202020204" pitchFamily="34" charset="0"/>
              </a:rPr>
              <a:t>Password: Reset.01</a:t>
            </a:r>
          </a:p>
        </p:txBody>
      </p:sp>
      <p:sp>
        <p:nvSpPr>
          <p:cNvPr id="7" name="Freccia in su 6">
            <a:extLst>
              <a:ext uri="{FF2B5EF4-FFF2-40B4-BE49-F238E27FC236}">
                <a16:creationId xmlns:a16="http://schemas.microsoft.com/office/drawing/2014/main" id="{AE696F71-6428-417A-9AE1-3FC44D460CB7}"/>
              </a:ext>
            </a:extLst>
          </p:cNvPr>
          <p:cNvSpPr/>
          <p:nvPr/>
        </p:nvSpPr>
        <p:spPr>
          <a:xfrm>
            <a:off x="8993170" y="2348469"/>
            <a:ext cx="546756" cy="78923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Picture 7">
            <a:extLst>
              <a:ext uri="{FF2B5EF4-FFF2-40B4-BE49-F238E27FC236}">
                <a16:creationId xmlns:a16="http://schemas.microsoft.com/office/drawing/2014/main" id="{39099CF1-B12B-4BBC-9622-B08B4EEBDF67}"/>
              </a:ext>
            </a:extLst>
          </p:cNvPr>
          <p:cNvPicPr>
            <a:picLocks noChangeAspect="1"/>
          </p:cNvPicPr>
          <p:nvPr/>
        </p:nvPicPr>
        <p:blipFill>
          <a:blip r:embed="rId4"/>
          <a:stretch>
            <a:fillRect/>
          </a:stretch>
        </p:blipFill>
        <p:spPr>
          <a:xfrm>
            <a:off x="0" y="1789105"/>
            <a:ext cx="12192000" cy="5068895"/>
          </a:xfrm>
          <a:prstGeom prst="rect">
            <a:avLst/>
          </a:prstGeom>
        </p:spPr>
      </p:pic>
    </p:spTree>
    <p:extLst>
      <p:ext uri="{BB962C8B-B14F-4D97-AF65-F5344CB8AC3E}">
        <p14:creationId xmlns:p14="http://schemas.microsoft.com/office/powerpoint/2010/main" val="1428389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amification: Its Meaning, Stats, Types, Examples &amp; More!">
            <a:extLst>
              <a:ext uri="{FF2B5EF4-FFF2-40B4-BE49-F238E27FC236}">
                <a16:creationId xmlns:a16="http://schemas.microsoft.com/office/drawing/2014/main" id="{10D1B448-7D34-4714-9E50-117B09B444C2}"/>
              </a:ext>
            </a:extLst>
          </p:cNvPr>
          <p:cNvPicPr>
            <a:picLocks noChangeAspect="1" noChangeArrowheads="1"/>
          </p:cNvPicPr>
          <p:nvPr/>
        </p:nvPicPr>
        <p:blipFill rotWithShape="1">
          <a:blip r:embed="rId2" cstate="print">
            <a:clrChange>
              <a:clrFrom>
                <a:srgbClr val="FCFCFC"/>
              </a:clrFrom>
              <a:clrTo>
                <a:srgbClr val="FCFCFC">
                  <a:alpha val="0"/>
                </a:srgbClr>
              </a:clrTo>
            </a:clrChange>
            <a:extLst>
              <a:ext uri="{28A0092B-C50C-407E-A947-70E740481C1C}">
                <a14:useLocalDpi xmlns:a14="http://schemas.microsoft.com/office/drawing/2010/main" val="0"/>
              </a:ext>
            </a:extLst>
          </a:blip>
          <a:srcRect l="431" r="96284"/>
          <a:stretch/>
        </p:blipFill>
        <p:spPr bwMode="auto">
          <a:xfrm>
            <a:off x="0" y="2766654"/>
            <a:ext cx="12192000" cy="4091346"/>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4D50929F-B265-413A-8D3A-2B178BD281D6}"/>
              </a:ext>
            </a:extLst>
          </p:cNvPr>
          <p:cNvSpPr>
            <a:spLocks noGrp="1"/>
          </p:cNvSpPr>
          <p:nvPr>
            <p:ph type="title"/>
          </p:nvPr>
        </p:nvSpPr>
        <p:spPr>
          <a:xfrm>
            <a:off x="289088" y="170617"/>
            <a:ext cx="11613823" cy="539848"/>
          </a:xfrm>
        </p:spPr>
        <p:txBody>
          <a:bodyPr>
            <a:noAutofit/>
          </a:bodyPr>
          <a:lstStyle/>
          <a:p>
            <a:pPr algn="ctr"/>
            <a:r>
              <a:rPr lang="en-US" sz="4800" dirty="0">
                <a:solidFill>
                  <a:srgbClr val="D60000"/>
                </a:solidFill>
                <a:latin typeface="Franklin Gothic Demi Cond" panose="020B0706030402020204" pitchFamily="34" charset="0"/>
              </a:rPr>
              <a:t>Enter your credentials and click the Login button</a:t>
            </a:r>
            <a:endParaRPr lang="it-IT" sz="4800" dirty="0">
              <a:solidFill>
                <a:srgbClr val="D60000"/>
              </a:solidFill>
              <a:latin typeface="Franklin Gothic Demi Cond" panose="020B0706030402020204" pitchFamily="34" charset="0"/>
            </a:endParaRPr>
          </a:p>
        </p:txBody>
      </p:sp>
      <p:sp>
        <p:nvSpPr>
          <p:cNvPr id="6" name="CasellaDiTesto 5">
            <a:extLst>
              <a:ext uri="{FF2B5EF4-FFF2-40B4-BE49-F238E27FC236}">
                <a16:creationId xmlns:a16="http://schemas.microsoft.com/office/drawing/2014/main" id="{B19001EE-8137-4695-8AD6-11532EA982F2}"/>
              </a:ext>
            </a:extLst>
          </p:cNvPr>
          <p:cNvSpPr txBox="1"/>
          <p:nvPr/>
        </p:nvSpPr>
        <p:spPr>
          <a:xfrm>
            <a:off x="289088" y="834998"/>
            <a:ext cx="11532124" cy="954107"/>
          </a:xfrm>
          <a:prstGeom prst="rect">
            <a:avLst/>
          </a:prstGeom>
          <a:solidFill>
            <a:schemeClr val="accent5">
              <a:lumMod val="20000"/>
              <a:lumOff val="80000"/>
            </a:schemeClr>
          </a:solidFill>
        </p:spPr>
        <p:txBody>
          <a:bodyPr wrap="square">
            <a:spAutoFit/>
          </a:bodyPr>
          <a:lstStyle/>
          <a:p>
            <a:pPr algn="just"/>
            <a:r>
              <a:rPr lang="it-IT" sz="2800" dirty="0">
                <a:solidFill>
                  <a:srgbClr val="202124"/>
                </a:solidFill>
                <a:latin typeface="arial" panose="020B0604020202020204" pitchFamily="34" charset="0"/>
              </a:rPr>
              <a:t>Utente: </a:t>
            </a:r>
            <a:r>
              <a:rPr lang="it-IT" sz="2800" dirty="0">
                <a:solidFill>
                  <a:srgbClr val="202124"/>
                </a:solidFill>
                <a:latin typeface="arial" panose="020B0604020202020204" pitchFamily="34" charset="0"/>
                <a:hlinkClick r:id="rId3"/>
              </a:rPr>
              <a:t>utente.prova@koinokalo.it</a:t>
            </a:r>
            <a:endParaRPr lang="it-IT" sz="2800" dirty="0">
              <a:solidFill>
                <a:srgbClr val="202124"/>
              </a:solidFill>
              <a:latin typeface="arial" panose="020B0604020202020204" pitchFamily="34" charset="0"/>
            </a:endParaRPr>
          </a:p>
          <a:p>
            <a:pPr algn="just"/>
            <a:r>
              <a:rPr lang="it-IT" sz="2800" dirty="0">
                <a:solidFill>
                  <a:srgbClr val="202124"/>
                </a:solidFill>
                <a:latin typeface="arial" panose="020B0604020202020204" pitchFamily="34" charset="0"/>
              </a:rPr>
              <a:t>Password: Reset.01</a:t>
            </a:r>
          </a:p>
        </p:txBody>
      </p:sp>
      <p:sp>
        <p:nvSpPr>
          <p:cNvPr id="7" name="Freccia in su 6">
            <a:extLst>
              <a:ext uri="{FF2B5EF4-FFF2-40B4-BE49-F238E27FC236}">
                <a16:creationId xmlns:a16="http://schemas.microsoft.com/office/drawing/2014/main" id="{AE696F71-6428-417A-9AE1-3FC44D460CB7}"/>
              </a:ext>
            </a:extLst>
          </p:cNvPr>
          <p:cNvSpPr/>
          <p:nvPr/>
        </p:nvSpPr>
        <p:spPr>
          <a:xfrm rot="16200000">
            <a:off x="9803874" y="4328097"/>
            <a:ext cx="546756" cy="78923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in su 8">
            <a:extLst>
              <a:ext uri="{FF2B5EF4-FFF2-40B4-BE49-F238E27FC236}">
                <a16:creationId xmlns:a16="http://schemas.microsoft.com/office/drawing/2014/main" id="{6DBC4328-2427-41AC-BF77-57F4ED4EDE4A}"/>
              </a:ext>
            </a:extLst>
          </p:cNvPr>
          <p:cNvSpPr/>
          <p:nvPr/>
        </p:nvSpPr>
        <p:spPr>
          <a:xfrm rot="16200000">
            <a:off x="9803875" y="4832486"/>
            <a:ext cx="546756" cy="78923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in su 9">
            <a:extLst>
              <a:ext uri="{FF2B5EF4-FFF2-40B4-BE49-F238E27FC236}">
                <a16:creationId xmlns:a16="http://schemas.microsoft.com/office/drawing/2014/main" id="{2268A143-3386-4DD9-B1C8-5FF90E860EAD}"/>
              </a:ext>
            </a:extLst>
          </p:cNvPr>
          <p:cNvSpPr/>
          <p:nvPr/>
        </p:nvSpPr>
        <p:spPr>
          <a:xfrm rot="5400000">
            <a:off x="5610518" y="5379242"/>
            <a:ext cx="546756" cy="78923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1">
            <a:extLst>
              <a:ext uri="{FF2B5EF4-FFF2-40B4-BE49-F238E27FC236}">
                <a16:creationId xmlns:a16="http://schemas.microsoft.com/office/drawing/2014/main" id="{9D7D73E5-C565-4B72-87AE-E995941A3DD1}"/>
              </a:ext>
            </a:extLst>
          </p:cNvPr>
          <p:cNvPicPr>
            <a:picLocks noChangeAspect="1"/>
          </p:cNvPicPr>
          <p:nvPr/>
        </p:nvPicPr>
        <p:blipFill>
          <a:blip r:embed="rId4"/>
          <a:stretch>
            <a:fillRect/>
          </a:stretch>
        </p:blipFill>
        <p:spPr>
          <a:xfrm>
            <a:off x="0" y="1913637"/>
            <a:ext cx="12192000" cy="5311251"/>
          </a:xfrm>
          <a:prstGeom prst="rect">
            <a:avLst/>
          </a:prstGeom>
        </p:spPr>
      </p:pic>
    </p:spTree>
    <p:extLst>
      <p:ext uri="{BB962C8B-B14F-4D97-AF65-F5344CB8AC3E}">
        <p14:creationId xmlns:p14="http://schemas.microsoft.com/office/powerpoint/2010/main" val="1306187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Gamification: Its Meaning, Stats, Types, Examples &amp; More!">
            <a:extLst>
              <a:ext uri="{FF2B5EF4-FFF2-40B4-BE49-F238E27FC236}">
                <a16:creationId xmlns:a16="http://schemas.microsoft.com/office/drawing/2014/main" id="{E7038EAD-5BDF-4AA1-BDAF-BC319CBE6CCF}"/>
              </a:ext>
            </a:extLst>
          </p:cNvPr>
          <p:cNvPicPr>
            <a:picLocks noChangeAspect="1" noChangeArrowheads="1"/>
          </p:cNvPicPr>
          <p:nvPr/>
        </p:nvPicPr>
        <p:blipFill rotWithShape="1">
          <a:blip r:embed="rId2" cstate="print">
            <a:clrChange>
              <a:clrFrom>
                <a:srgbClr val="FCFCFC"/>
              </a:clrFrom>
              <a:clrTo>
                <a:srgbClr val="FCFCFC">
                  <a:alpha val="0"/>
                </a:srgbClr>
              </a:clrTo>
            </a:clrChange>
            <a:extLst>
              <a:ext uri="{28A0092B-C50C-407E-A947-70E740481C1C}">
                <a14:useLocalDpi xmlns:a14="http://schemas.microsoft.com/office/drawing/2010/main" val="0"/>
              </a:ext>
            </a:extLst>
          </a:blip>
          <a:srcRect l="431" r="96284"/>
          <a:stretch/>
        </p:blipFill>
        <p:spPr bwMode="auto">
          <a:xfrm>
            <a:off x="23396" y="2780696"/>
            <a:ext cx="12192000" cy="4091346"/>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38CEF5DC-C054-4B40-9C11-E397CC266745}"/>
              </a:ext>
            </a:extLst>
          </p:cNvPr>
          <p:cNvSpPr>
            <a:spLocks noGrp="1"/>
          </p:cNvSpPr>
          <p:nvPr>
            <p:ph type="title"/>
          </p:nvPr>
        </p:nvSpPr>
        <p:spPr>
          <a:xfrm>
            <a:off x="329937" y="365125"/>
            <a:ext cx="11692043" cy="779463"/>
          </a:xfrm>
        </p:spPr>
        <p:txBody>
          <a:bodyPr>
            <a:noAutofit/>
          </a:bodyPr>
          <a:lstStyle/>
          <a:p>
            <a:r>
              <a:rPr lang="en-US" sz="4800" dirty="0">
                <a:solidFill>
                  <a:srgbClr val="D60000"/>
                </a:solidFill>
                <a:latin typeface="Franklin Gothic Demi Cond" panose="020B0706030402020204" pitchFamily="34" charset="0"/>
              </a:rPr>
              <a:t>Gamification as engaging learning methodology</a:t>
            </a:r>
            <a:endParaRPr lang="it-IT" sz="2000" dirty="0">
              <a:solidFill>
                <a:srgbClr val="D60000"/>
              </a:solidFill>
              <a:latin typeface="Bahnschrift SemiBold SemiConden" panose="020B0502040204020203" pitchFamily="34" charset="0"/>
            </a:endParaRPr>
          </a:p>
        </p:txBody>
      </p:sp>
      <p:pic>
        <p:nvPicPr>
          <p:cNvPr id="10" name="Immagine 9">
            <a:extLst>
              <a:ext uri="{FF2B5EF4-FFF2-40B4-BE49-F238E27FC236}">
                <a16:creationId xmlns:a16="http://schemas.microsoft.com/office/drawing/2014/main" id="{E77627CE-BA4D-4060-9241-37D5CC70B1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0724" y="6068332"/>
            <a:ext cx="668181" cy="755712"/>
          </a:xfrm>
          <a:prstGeom prst="rect">
            <a:avLst/>
          </a:prstGeom>
        </p:spPr>
      </p:pic>
      <p:pic>
        <p:nvPicPr>
          <p:cNvPr id="7" name="Immagine 6">
            <a:extLst>
              <a:ext uri="{FF2B5EF4-FFF2-40B4-BE49-F238E27FC236}">
                <a16:creationId xmlns:a16="http://schemas.microsoft.com/office/drawing/2014/main" id="{B9D6FA78-D36C-47B1-A867-E8748EF49ADD}"/>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1276" y="2289600"/>
            <a:ext cx="11448000" cy="3920548"/>
          </a:xfrm>
          <a:prstGeom prst="rect">
            <a:avLst/>
          </a:prstGeom>
        </p:spPr>
      </p:pic>
      <p:sp>
        <p:nvSpPr>
          <p:cNvPr id="12" name="CasellaDiTesto 11">
            <a:extLst>
              <a:ext uri="{FF2B5EF4-FFF2-40B4-BE49-F238E27FC236}">
                <a16:creationId xmlns:a16="http://schemas.microsoft.com/office/drawing/2014/main" id="{9EDE653C-4D82-4C4E-9C88-C1AB7D6B1C78}"/>
              </a:ext>
            </a:extLst>
          </p:cNvPr>
          <p:cNvSpPr txBox="1"/>
          <p:nvPr/>
        </p:nvSpPr>
        <p:spPr>
          <a:xfrm>
            <a:off x="565608" y="3295767"/>
            <a:ext cx="1923068" cy="707886"/>
          </a:xfrm>
          <a:prstGeom prst="rect">
            <a:avLst/>
          </a:prstGeom>
          <a:noFill/>
        </p:spPr>
        <p:txBody>
          <a:bodyPr wrap="square" rtlCol="0">
            <a:spAutoFit/>
          </a:bodyPr>
          <a:lstStyle/>
          <a:p>
            <a:pPr algn="ctr"/>
            <a:r>
              <a:rPr lang="it-IT" sz="2000" dirty="0">
                <a:solidFill>
                  <a:schemeClr val="accent4">
                    <a:lumMod val="60000"/>
                    <a:lumOff val="40000"/>
                  </a:schemeClr>
                </a:solidFill>
                <a:latin typeface="Franklin Gothic Demi Cond" panose="020B0706030402020204" pitchFamily="34" charset="0"/>
              </a:rPr>
              <a:t>Let’s make knowledge</a:t>
            </a:r>
          </a:p>
        </p:txBody>
      </p:sp>
      <p:sp>
        <p:nvSpPr>
          <p:cNvPr id="15" name="CasellaDiTesto 14">
            <a:extLst>
              <a:ext uri="{FF2B5EF4-FFF2-40B4-BE49-F238E27FC236}">
                <a16:creationId xmlns:a16="http://schemas.microsoft.com/office/drawing/2014/main" id="{0B386C4A-D8AB-4231-9EA6-8C99845641FA}"/>
              </a:ext>
            </a:extLst>
          </p:cNvPr>
          <p:cNvSpPr txBox="1"/>
          <p:nvPr/>
        </p:nvSpPr>
        <p:spPr>
          <a:xfrm>
            <a:off x="2394408" y="2242437"/>
            <a:ext cx="3432834" cy="707886"/>
          </a:xfrm>
          <a:prstGeom prst="rect">
            <a:avLst/>
          </a:prstGeom>
          <a:noFill/>
        </p:spPr>
        <p:txBody>
          <a:bodyPr wrap="square" rtlCol="0">
            <a:spAutoFit/>
          </a:bodyPr>
          <a:lstStyle/>
          <a:p>
            <a:pPr algn="ctr"/>
            <a:r>
              <a:rPr lang="it-IT" sz="2000" dirty="0">
                <a:solidFill>
                  <a:schemeClr val="accent2">
                    <a:lumMod val="75000"/>
                  </a:schemeClr>
                </a:solidFill>
                <a:latin typeface="Franklin Gothic Demi Cond" panose="020B0706030402020204" pitchFamily="34" charset="0"/>
              </a:rPr>
              <a:t>Education in the future: Gamification…</a:t>
            </a:r>
          </a:p>
        </p:txBody>
      </p:sp>
      <p:sp>
        <p:nvSpPr>
          <p:cNvPr id="16" name="CasellaDiTesto 15">
            <a:extLst>
              <a:ext uri="{FF2B5EF4-FFF2-40B4-BE49-F238E27FC236}">
                <a16:creationId xmlns:a16="http://schemas.microsoft.com/office/drawing/2014/main" id="{96DE3C43-FA00-43E3-9288-8F1209C78242}"/>
              </a:ext>
            </a:extLst>
          </p:cNvPr>
          <p:cNvSpPr txBox="1"/>
          <p:nvPr/>
        </p:nvSpPr>
        <p:spPr>
          <a:xfrm>
            <a:off x="3648281" y="5102914"/>
            <a:ext cx="2797797" cy="707886"/>
          </a:xfrm>
          <a:prstGeom prst="rect">
            <a:avLst/>
          </a:prstGeom>
          <a:noFill/>
        </p:spPr>
        <p:txBody>
          <a:bodyPr wrap="square" rtlCol="0">
            <a:spAutoFit/>
          </a:bodyPr>
          <a:lstStyle/>
          <a:p>
            <a:pPr algn="ctr"/>
            <a:r>
              <a:rPr lang="it-IT" sz="2000" dirty="0">
                <a:solidFill>
                  <a:srgbClr val="CD4E70"/>
                </a:solidFill>
                <a:latin typeface="Franklin Gothic Demi Cond" panose="020B0706030402020204" pitchFamily="34" charset="0"/>
              </a:rPr>
              <a:t>Let’s measure our knowledge</a:t>
            </a:r>
          </a:p>
        </p:txBody>
      </p:sp>
      <p:sp>
        <p:nvSpPr>
          <p:cNvPr id="17" name="CasellaDiTesto 16">
            <a:extLst>
              <a:ext uri="{FF2B5EF4-FFF2-40B4-BE49-F238E27FC236}">
                <a16:creationId xmlns:a16="http://schemas.microsoft.com/office/drawing/2014/main" id="{F1B197DD-1CD4-44E7-A3FF-7514E0E605D1}"/>
              </a:ext>
            </a:extLst>
          </p:cNvPr>
          <p:cNvSpPr txBox="1"/>
          <p:nvPr/>
        </p:nvSpPr>
        <p:spPr>
          <a:xfrm>
            <a:off x="5925880" y="2603269"/>
            <a:ext cx="2797797" cy="707886"/>
          </a:xfrm>
          <a:prstGeom prst="rect">
            <a:avLst/>
          </a:prstGeom>
          <a:noFill/>
        </p:spPr>
        <p:txBody>
          <a:bodyPr wrap="square" rtlCol="0">
            <a:spAutoFit/>
          </a:bodyPr>
          <a:lstStyle/>
          <a:p>
            <a:pPr algn="ctr"/>
            <a:r>
              <a:rPr lang="it-IT" sz="2000" dirty="0">
                <a:solidFill>
                  <a:srgbClr val="903674"/>
                </a:solidFill>
                <a:latin typeface="Franklin Gothic Demi Cond" panose="020B0706030402020204" pitchFamily="34" charset="0"/>
              </a:rPr>
              <a:t>Genially: a platform for gamification</a:t>
            </a:r>
          </a:p>
        </p:txBody>
      </p:sp>
      <p:sp>
        <p:nvSpPr>
          <p:cNvPr id="18" name="CasellaDiTesto 17">
            <a:extLst>
              <a:ext uri="{FF2B5EF4-FFF2-40B4-BE49-F238E27FC236}">
                <a16:creationId xmlns:a16="http://schemas.microsoft.com/office/drawing/2014/main" id="{D80D3F1C-8EDE-425B-BD64-0D5758CD0D00}"/>
              </a:ext>
            </a:extLst>
          </p:cNvPr>
          <p:cNvSpPr txBox="1"/>
          <p:nvPr/>
        </p:nvSpPr>
        <p:spPr>
          <a:xfrm>
            <a:off x="7501040" y="5728121"/>
            <a:ext cx="2797797" cy="400110"/>
          </a:xfrm>
          <a:prstGeom prst="rect">
            <a:avLst/>
          </a:prstGeom>
          <a:noFill/>
        </p:spPr>
        <p:txBody>
          <a:bodyPr wrap="square" rtlCol="0">
            <a:spAutoFit/>
          </a:bodyPr>
          <a:lstStyle/>
          <a:p>
            <a:pPr algn="ctr"/>
            <a:r>
              <a:rPr lang="it-IT" sz="2000" dirty="0">
                <a:solidFill>
                  <a:srgbClr val="52518F"/>
                </a:solidFill>
                <a:latin typeface="Franklin Gothic Demi Cond" panose="020B0706030402020204" pitchFamily="34" charset="0"/>
              </a:rPr>
              <a:t>Let's create an application</a:t>
            </a:r>
          </a:p>
        </p:txBody>
      </p:sp>
      <p:sp>
        <p:nvSpPr>
          <p:cNvPr id="19" name="CasellaDiTesto 18">
            <a:extLst>
              <a:ext uri="{FF2B5EF4-FFF2-40B4-BE49-F238E27FC236}">
                <a16:creationId xmlns:a16="http://schemas.microsoft.com/office/drawing/2014/main" id="{35C9BADE-9375-4BFA-B1C4-740A82DBD24B}"/>
              </a:ext>
            </a:extLst>
          </p:cNvPr>
          <p:cNvSpPr txBox="1"/>
          <p:nvPr/>
        </p:nvSpPr>
        <p:spPr>
          <a:xfrm>
            <a:off x="8921975" y="1742388"/>
            <a:ext cx="2797797" cy="400110"/>
          </a:xfrm>
          <a:prstGeom prst="rect">
            <a:avLst/>
          </a:prstGeom>
          <a:noFill/>
        </p:spPr>
        <p:txBody>
          <a:bodyPr wrap="square" rtlCol="0">
            <a:spAutoFit/>
          </a:bodyPr>
          <a:lstStyle/>
          <a:p>
            <a:pPr algn="ctr"/>
            <a:r>
              <a:rPr lang="it-IT" sz="2000" dirty="0">
                <a:solidFill>
                  <a:srgbClr val="087AC0"/>
                </a:solidFill>
                <a:latin typeface="Franklin Gothic Demi Cond" panose="020B0706030402020204" pitchFamily="34" charset="0"/>
              </a:rPr>
              <a:t>Let’s share our views</a:t>
            </a:r>
          </a:p>
        </p:txBody>
      </p:sp>
      <p:pic>
        <p:nvPicPr>
          <p:cNvPr id="20" name="Immagine 19">
            <a:extLst>
              <a:ext uri="{FF2B5EF4-FFF2-40B4-BE49-F238E27FC236}">
                <a16:creationId xmlns:a16="http://schemas.microsoft.com/office/drawing/2014/main" id="{9C7DE262-FC89-4C64-BA22-FE0FB94818A5}"/>
              </a:ext>
            </a:extLst>
          </p:cNvPr>
          <p:cNvPicPr>
            <a:picLocks noChangeAspect="1"/>
          </p:cNvPicPr>
          <p:nvPr/>
        </p:nvPicPr>
        <p:blipFill>
          <a:blip r:embed="rId5"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152366" y="6182553"/>
            <a:ext cx="1014506" cy="658152"/>
          </a:xfrm>
          <a:prstGeom prst="rect">
            <a:avLst/>
          </a:prstGeom>
        </p:spPr>
      </p:pic>
      <p:pic>
        <p:nvPicPr>
          <p:cNvPr id="21" name="Picture 2" descr="Trasparenza e legalità. Protocollo d'intesa Erasmus +: lunedì la firma -  Normanno.com">
            <a:extLst>
              <a:ext uri="{FF2B5EF4-FFF2-40B4-BE49-F238E27FC236}">
                <a16:creationId xmlns:a16="http://schemas.microsoft.com/office/drawing/2014/main" id="{607BD3D6-5717-4211-BA8F-52659BC97F6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3494" y="6217645"/>
            <a:ext cx="1098644" cy="61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113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amification: Its Meaning, Stats, Types, Examples &amp; More!">
            <a:extLst>
              <a:ext uri="{FF2B5EF4-FFF2-40B4-BE49-F238E27FC236}">
                <a16:creationId xmlns:a16="http://schemas.microsoft.com/office/drawing/2014/main" id="{10D1B448-7D34-4714-9E50-117B09B444C2}"/>
              </a:ext>
            </a:extLst>
          </p:cNvPr>
          <p:cNvPicPr>
            <a:picLocks noChangeAspect="1" noChangeArrowheads="1"/>
          </p:cNvPicPr>
          <p:nvPr/>
        </p:nvPicPr>
        <p:blipFill rotWithShape="1">
          <a:blip r:embed="rId2" cstate="print">
            <a:clrChange>
              <a:clrFrom>
                <a:srgbClr val="FCFCFC"/>
              </a:clrFrom>
              <a:clrTo>
                <a:srgbClr val="FCFCFC">
                  <a:alpha val="0"/>
                </a:srgbClr>
              </a:clrTo>
            </a:clrChange>
            <a:extLst>
              <a:ext uri="{28A0092B-C50C-407E-A947-70E740481C1C}">
                <a14:useLocalDpi xmlns:a14="http://schemas.microsoft.com/office/drawing/2010/main" val="0"/>
              </a:ext>
            </a:extLst>
          </a:blip>
          <a:srcRect l="431" r="96284"/>
          <a:stretch/>
        </p:blipFill>
        <p:spPr bwMode="auto">
          <a:xfrm>
            <a:off x="0" y="2766654"/>
            <a:ext cx="12192000" cy="4091346"/>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4D50929F-B265-413A-8D3A-2B178BD281D6}"/>
              </a:ext>
            </a:extLst>
          </p:cNvPr>
          <p:cNvSpPr>
            <a:spLocks noGrp="1"/>
          </p:cNvSpPr>
          <p:nvPr>
            <p:ph type="title"/>
          </p:nvPr>
        </p:nvSpPr>
        <p:spPr>
          <a:xfrm>
            <a:off x="329938" y="365125"/>
            <a:ext cx="11023862" cy="926347"/>
          </a:xfrm>
        </p:spPr>
        <p:txBody>
          <a:bodyPr>
            <a:noAutofit/>
          </a:bodyPr>
          <a:lstStyle/>
          <a:p>
            <a:r>
              <a:rPr lang="it-IT" sz="4800" dirty="0">
                <a:solidFill>
                  <a:srgbClr val="D60000"/>
                </a:solidFill>
                <a:latin typeface="Franklin Gothic Demi Cond" panose="020B0706030402020204" pitchFamily="34" charset="0"/>
              </a:rPr>
              <a:t>Let’s share our impressions ...</a:t>
            </a:r>
          </a:p>
        </p:txBody>
      </p:sp>
      <p:sp>
        <p:nvSpPr>
          <p:cNvPr id="6" name="CasellaDiTesto 5">
            <a:extLst>
              <a:ext uri="{FF2B5EF4-FFF2-40B4-BE49-F238E27FC236}">
                <a16:creationId xmlns:a16="http://schemas.microsoft.com/office/drawing/2014/main" id="{B19001EE-8137-4695-8AD6-11532EA982F2}"/>
              </a:ext>
            </a:extLst>
          </p:cNvPr>
          <p:cNvSpPr txBox="1"/>
          <p:nvPr/>
        </p:nvSpPr>
        <p:spPr>
          <a:xfrm>
            <a:off x="329938" y="1593130"/>
            <a:ext cx="11532124" cy="523220"/>
          </a:xfrm>
          <a:prstGeom prst="rect">
            <a:avLst/>
          </a:prstGeom>
          <a:noFill/>
        </p:spPr>
        <p:txBody>
          <a:bodyPr wrap="square">
            <a:spAutoFit/>
          </a:bodyPr>
          <a:lstStyle/>
          <a:p>
            <a:pPr algn="just"/>
            <a:r>
              <a:rPr lang="it-IT" sz="2800" dirty="0">
                <a:solidFill>
                  <a:srgbClr val="002060"/>
                </a:solidFill>
                <a:latin typeface="arial" panose="020B0604020202020204" pitchFamily="34" charset="0"/>
              </a:rPr>
              <a:t>….</a:t>
            </a:r>
          </a:p>
        </p:txBody>
      </p:sp>
    </p:spTree>
    <p:extLst>
      <p:ext uri="{BB962C8B-B14F-4D97-AF65-F5344CB8AC3E}">
        <p14:creationId xmlns:p14="http://schemas.microsoft.com/office/powerpoint/2010/main" val="1629707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amification: Its Meaning, Stats, Types, Examples &amp; More!">
            <a:extLst>
              <a:ext uri="{FF2B5EF4-FFF2-40B4-BE49-F238E27FC236}">
                <a16:creationId xmlns:a16="http://schemas.microsoft.com/office/drawing/2014/main" id="{10D1B448-7D34-4714-9E50-117B09B444C2}"/>
              </a:ext>
            </a:extLst>
          </p:cNvPr>
          <p:cNvPicPr>
            <a:picLocks noChangeAspect="1" noChangeArrowheads="1"/>
          </p:cNvPicPr>
          <p:nvPr/>
        </p:nvPicPr>
        <p:blipFill rotWithShape="1">
          <a:blip r:embed="rId2" cstate="print">
            <a:clrChange>
              <a:clrFrom>
                <a:srgbClr val="FCFCFC"/>
              </a:clrFrom>
              <a:clrTo>
                <a:srgbClr val="FCFCFC">
                  <a:alpha val="0"/>
                </a:srgbClr>
              </a:clrTo>
            </a:clrChange>
            <a:extLst>
              <a:ext uri="{28A0092B-C50C-407E-A947-70E740481C1C}">
                <a14:useLocalDpi xmlns:a14="http://schemas.microsoft.com/office/drawing/2010/main" val="0"/>
              </a:ext>
            </a:extLst>
          </a:blip>
          <a:srcRect l="431" r="96284"/>
          <a:stretch/>
        </p:blipFill>
        <p:spPr bwMode="auto">
          <a:xfrm>
            <a:off x="0" y="2766654"/>
            <a:ext cx="12192000" cy="4091346"/>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4D50929F-B265-413A-8D3A-2B178BD281D6}"/>
              </a:ext>
            </a:extLst>
          </p:cNvPr>
          <p:cNvSpPr>
            <a:spLocks noGrp="1"/>
          </p:cNvSpPr>
          <p:nvPr>
            <p:ph type="title"/>
          </p:nvPr>
        </p:nvSpPr>
        <p:spPr>
          <a:xfrm>
            <a:off x="329938" y="365125"/>
            <a:ext cx="11023862" cy="926347"/>
          </a:xfrm>
        </p:spPr>
        <p:txBody>
          <a:bodyPr>
            <a:noAutofit/>
          </a:bodyPr>
          <a:lstStyle/>
          <a:p>
            <a:r>
              <a:rPr lang="it-IT" sz="4800" dirty="0">
                <a:solidFill>
                  <a:srgbClr val="D60000"/>
                </a:solidFill>
                <a:latin typeface="Franklin Gothic Demi Cond" panose="020B0706030402020204" pitchFamily="34" charset="0"/>
              </a:rPr>
              <a:t>…</a:t>
            </a:r>
          </a:p>
        </p:txBody>
      </p:sp>
      <p:sp>
        <p:nvSpPr>
          <p:cNvPr id="6" name="CasellaDiTesto 5">
            <a:extLst>
              <a:ext uri="{FF2B5EF4-FFF2-40B4-BE49-F238E27FC236}">
                <a16:creationId xmlns:a16="http://schemas.microsoft.com/office/drawing/2014/main" id="{B19001EE-8137-4695-8AD6-11532EA982F2}"/>
              </a:ext>
            </a:extLst>
          </p:cNvPr>
          <p:cNvSpPr txBox="1"/>
          <p:nvPr/>
        </p:nvSpPr>
        <p:spPr>
          <a:xfrm>
            <a:off x="329938" y="1593130"/>
            <a:ext cx="11532124" cy="523220"/>
          </a:xfrm>
          <a:prstGeom prst="rect">
            <a:avLst/>
          </a:prstGeom>
          <a:noFill/>
        </p:spPr>
        <p:txBody>
          <a:bodyPr wrap="square">
            <a:spAutoFit/>
          </a:bodyPr>
          <a:lstStyle/>
          <a:p>
            <a:pPr algn="just"/>
            <a:r>
              <a:rPr lang="it-IT" sz="2800" dirty="0">
                <a:solidFill>
                  <a:srgbClr val="002060"/>
                </a:solidFill>
                <a:latin typeface="arial" panose="020B0604020202020204" pitchFamily="34" charset="0"/>
              </a:rPr>
              <a:t>….</a:t>
            </a:r>
          </a:p>
        </p:txBody>
      </p:sp>
    </p:spTree>
    <p:extLst>
      <p:ext uri="{BB962C8B-B14F-4D97-AF65-F5344CB8AC3E}">
        <p14:creationId xmlns:p14="http://schemas.microsoft.com/office/powerpoint/2010/main" val="1339692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amification: Its Meaning, Stats, Types, Examples &amp; More!">
            <a:extLst>
              <a:ext uri="{FF2B5EF4-FFF2-40B4-BE49-F238E27FC236}">
                <a16:creationId xmlns:a16="http://schemas.microsoft.com/office/drawing/2014/main" id="{10D1B448-7D34-4714-9E50-117B09B444C2}"/>
              </a:ext>
            </a:extLst>
          </p:cNvPr>
          <p:cNvPicPr>
            <a:picLocks noChangeAspect="1" noChangeArrowheads="1"/>
          </p:cNvPicPr>
          <p:nvPr/>
        </p:nvPicPr>
        <p:blipFill rotWithShape="1">
          <a:blip r:embed="rId2" cstate="print">
            <a:clrChange>
              <a:clrFrom>
                <a:srgbClr val="FCFCFC"/>
              </a:clrFrom>
              <a:clrTo>
                <a:srgbClr val="FCFCFC">
                  <a:alpha val="0"/>
                </a:srgbClr>
              </a:clrTo>
            </a:clrChange>
            <a:extLst>
              <a:ext uri="{28A0092B-C50C-407E-A947-70E740481C1C}">
                <a14:useLocalDpi xmlns:a14="http://schemas.microsoft.com/office/drawing/2010/main" val="0"/>
              </a:ext>
            </a:extLst>
          </a:blip>
          <a:srcRect l="431" r="96284"/>
          <a:stretch/>
        </p:blipFill>
        <p:spPr bwMode="auto">
          <a:xfrm>
            <a:off x="0" y="2766654"/>
            <a:ext cx="12192000" cy="4091346"/>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4D50929F-B265-413A-8D3A-2B178BD281D6}"/>
              </a:ext>
            </a:extLst>
          </p:cNvPr>
          <p:cNvSpPr>
            <a:spLocks noGrp="1"/>
          </p:cNvSpPr>
          <p:nvPr>
            <p:ph type="title"/>
          </p:nvPr>
        </p:nvSpPr>
        <p:spPr>
          <a:xfrm>
            <a:off x="329938" y="365125"/>
            <a:ext cx="11023862" cy="926347"/>
          </a:xfrm>
        </p:spPr>
        <p:txBody>
          <a:bodyPr>
            <a:noAutofit/>
          </a:bodyPr>
          <a:lstStyle/>
          <a:p>
            <a:r>
              <a:rPr lang="en-US" sz="4800" dirty="0">
                <a:solidFill>
                  <a:srgbClr val="D60000"/>
                </a:solidFill>
                <a:latin typeface="Franklin Gothic Demi Cond" panose="020B0706030402020204" pitchFamily="34" charset="0"/>
              </a:rPr>
              <a:t>WHICH TOOLS CAN INNOVATE LEARNING?</a:t>
            </a:r>
            <a:endParaRPr lang="it-IT" sz="4800" dirty="0">
              <a:solidFill>
                <a:srgbClr val="D60000"/>
              </a:solidFill>
              <a:latin typeface="Franklin Gothic Demi Cond" panose="020B0706030402020204" pitchFamily="34" charset="0"/>
            </a:endParaRPr>
          </a:p>
        </p:txBody>
      </p:sp>
      <p:sp>
        <p:nvSpPr>
          <p:cNvPr id="6" name="CasellaDiTesto 5">
            <a:extLst>
              <a:ext uri="{FF2B5EF4-FFF2-40B4-BE49-F238E27FC236}">
                <a16:creationId xmlns:a16="http://schemas.microsoft.com/office/drawing/2014/main" id="{B19001EE-8137-4695-8AD6-11532EA982F2}"/>
              </a:ext>
            </a:extLst>
          </p:cNvPr>
          <p:cNvSpPr txBox="1"/>
          <p:nvPr/>
        </p:nvSpPr>
        <p:spPr>
          <a:xfrm>
            <a:off x="329938" y="1593130"/>
            <a:ext cx="11532124" cy="2677656"/>
          </a:xfrm>
          <a:prstGeom prst="rect">
            <a:avLst/>
          </a:prstGeom>
          <a:noFill/>
        </p:spPr>
        <p:txBody>
          <a:bodyPr wrap="square">
            <a:spAutoFit/>
          </a:bodyPr>
          <a:lstStyle/>
          <a:p>
            <a:pPr algn="just"/>
            <a:r>
              <a:rPr lang="en-US" sz="2800" dirty="0">
                <a:solidFill>
                  <a:srgbClr val="002060"/>
                </a:solidFill>
                <a:latin typeface="arial" panose="020B0604020202020204" pitchFamily="34" charset="0"/>
              </a:rPr>
              <a:t>The </a:t>
            </a:r>
            <a:r>
              <a:rPr lang="en-US" sz="2800" b="1" dirty="0">
                <a:solidFill>
                  <a:srgbClr val="002060"/>
                </a:solidFill>
                <a:latin typeface="arial" panose="020B0604020202020204" pitchFamily="34" charset="0"/>
              </a:rPr>
              <a:t>e-collaboration tools </a:t>
            </a:r>
            <a:r>
              <a:rPr lang="en-US" sz="2800" dirty="0">
                <a:solidFill>
                  <a:srgbClr val="002060"/>
                </a:solidFill>
                <a:latin typeface="arial" panose="020B0604020202020204" pitchFamily="34" charset="0"/>
              </a:rPr>
              <a:t>are ideal for allowing online collaboration in real time; the most popular are Google Drive and Drop Box. They are useful because they activate kids and allow them to make significant  digital products. The direction that will be pursued in the training is the use of online software, often free, which allows to create collaboratively, rather than buying devices and hardware.</a:t>
            </a:r>
            <a:endParaRPr lang="it-IT" sz="2800" dirty="0">
              <a:solidFill>
                <a:srgbClr val="002060"/>
              </a:solidFill>
              <a:latin typeface="arial" panose="020B0604020202020204" pitchFamily="34" charset="0"/>
            </a:endParaRPr>
          </a:p>
        </p:txBody>
      </p:sp>
    </p:spTree>
    <p:extLst>
      <p:ext uri="{BB962C8B-B14F-4D97-AF65-F5344CB8AC3E}">
        <p14:creationId xmlns:p14="http://schemas.microsoft.com/office/powerpoint/2010/main" val="2537350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amification: Its Meaning, Stats, Types, Examples &amp; More!">
            <a:extLst>
              <a:ext uri="{FF2B5EF4-FFF2-40B4-BE49-F238E27FC236}">
                <a16:creationId xmlns:a16="http://schemas.microsoft.com/office/drawing/2014/main" id="{10D1B448-7D34-4714-9E50-117B09B444C2}"/>
              </a:ext>
            </a:extLst>
          </p:cNvPr>
          <p:cNvPicPr>
            <a:picLocks noChangeAspect="1" noChangeArrowheads="1"/>
          </p:cNvPicPr>
          <p:nvPr/>
        </p:nvPicPr>
        <p:blipFill rotWithShape="1">
          <a:blip r:embed="rId2" cstate="print">
            <a:clrChange>
              <a:clrFrom>
                <a:srgbClr val="FCFCFC"/>
              </a:clrFrom>
              <a:clrTo>
                <a:srgbClr val="FCFCFC">
                  <a:alpha val="0"/>
                </a:srgbClr>
              </a:clrTo>
            </a:clrChange>
            <a:extLst>
              <a:ext uri="{28A0092B-C50C-407E-A947-70E740481C1C}">
                <a14:useLocalDpi xmlns:a14="http://schemas.microsoft.com/office/drawing/2010/main" val="0"/>
              </a:ext>
            </a:extLst>
          </a:blip>
          <a:srcRect l="431" r="96284"/>
          <a:stretch/>
        </p:blipFill>
        <p:spPr bwMode="auto">
          <a:xfrm>
            <a:off x="0" y="2766654"/>
            <a:ext cx="12192000" cy="4091346"/>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4D50929F-B265-413A-8D3A-2B178BD281D6}"/>
              </a:ext>
            </a:extLst>
          </p:cNvPr>
          <p:cNvSpPr>
            <a:spLocks noGrp="1"/>
          </p:cNvSpPr>
          <p:nvPr>
            <p:ph type="title"/>
          </p:nvPr>
        </p:nvSpPr>
        <p:spPr>
          <a:xfrm>
            <a:off x="329938" y="365125"/>
            <a:ext cx="11532124" cy="926347"/>
          </a:xfrm>
        </p:spPr>
        <p:txBody>
          <a:bodyPr>
            <a:noAutofit/>
          </a:bodyPr>
          <a:lstStyle/>
          <a:p>
            <a:r>
              <a:rPr lang="en-US" sz="4800" dirty="0">
                <a:solidFill>
                  <a:srgbClr val="D60000"/>
                </a:solidFill>
                <a:latin typeface="Franklin Gothic Demi Cond" panose="020B0706030402020204" pitchFamily="34" charset="0"/>
              </a:rPr>
              <a:t>HOW WILL DIGITAL SKILLS INFLUENCE LEARNING?</a:t>
            </a:r>
            <a:endParaRPr lang="it-IT" sz="4800" dirty="0">
              <a:solidFill>
                <a:srgbClr val="D60000"/>
              </a:solidFill>
              <a:latin typeface="Franklin Gothic Demi Cond" panose="020B0706030402020204" pitchFamily="34" charset="0"/>
            </a:endParaRPr>
          </a:p>
        </p:txBody>
      </p:sp>
      <p:sp>
        <p:nvSpPr>
          <p:cNvPr id="6" name="CasellaDiTesto 5">
            <a:extLst>
              <a:ext uri="{FF2B5EF4-FFF2-40B4-BE49-F238E27FC236}">
                <a16:creationId xmlns:a16="http://schemas.microsoft.com/office/drawing/2014/main" id="{B19001EE-8137-4695-8AD6-11532EA982F2}"/>
              </a:ext>
            </a:extLst>
          </p:cNvPr>
          <p:cNvSpPr txBox="1"/>
          <p:nvPr/>
        </p:nvSpPr>
        <p:spPr>
          <a:xfrm>
            <a:off x="329938" y="1583598"/>
            <a:ext cx="11532124" cy="4401205"/>
          </a:xfrm>
          <a:prstGeom prst="rect">
            <a:avLst/>
          </a:prstGeom>
          <a:noFill/>
        </p:spPr>
        <p:txBody>
          <a:bodyPr wrap="square">
            <a:spAutoFit/>
          </a:bodyPr>
          <a:lstStyle/>
          <a:p>
            <a:pPr algn="just"/>
            <a:r>
              <a:rPr lang="en-US" sz="2800" dirty="0">
                <a:solidFill>
                  <a:srgbClr val="002060"/>
                </a:solidFill>
                <a:latin typeface="arial" panose="020B0604020202020204" pitchFamily="34" charset="0"/>
              </a:rPr>
              <a:t>Investing in digital skills means making people more free. Teaching how to exploit technology, not teaching how to do this or that. We have been using computers since time immemorial and we take many things for granted and acquired. But if you ask a student: where is the PC memory? What is his brain? How do you attach documents? What does that "https" that we see every day mean? 90% of people don't know what it means. But knowing that could make light bulbs turn on. We need to bring teachers and children back to basic digital culture, because knowing the basics means knowing how to choose the tools and therefore be independent and learn.</a:t>
            </a:r>
            <a:endParaRPr lang="it-IT" sz="2800" i="1" dirty="0">
              <a:solidFill>
                <a:srgbClr val="002060"/>
              </a:solidFill>
              <a:latin typeface="arial" panose="020B0604020202020204" pitchFamily="34" charset="0"/>
            </a:endParaRPr>
          </a:p>
        </p:txBody>
      </p:sp>
    </p:spTree>
    <p:extLst>
      <p:ext uri="{BB962C8B-B14F-4D97-AF65-F5344CB8AC3E}">
        <p14:creationId xmlns:p14="http://schemas.microsoft.com/office/powerpoint/2010/main" val="1504204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amification: Its Meaning, Stats, Types, Examples &amp; More!">
            <a:extLst>
              <a:ext uri="{FF2B5EF4-FFF2-40B4-BE49-F238E27FC236}">
                <a16:creationId xmlns:a16="http://schemas.microsoft.com/office/drawing/2014/main" id="{393F6317-5E61-4F1B-9950-BDDFD12739CE}"/>
              </a:ext>
            </a:extLst>
          </p:cNvPr>
          <p:cNvPicPr>
            <a:picLocks noChangeAspect="1" noChangeArrowheads="1"/>
          </p:cNvPicPr>
          <p:nvPr/>
        </p:nvPicPr>
        <p:blipFill rotWithShape="1">
          <a:blip r:embed="rId2" cstate="print">
            <a:clrChange>
              <a:clrFrom>
                <a:srgbClr val="FCFCFC"/>
              </a:clrFrom>
              <a:clrTo>
                <a:srgbClr val="FCFCFC">
                  <a:alpha val="0"/>
                </a:srgbClr>
              </a:clrTo>
            </a:clrChange>
            <a:extLst>
              <a:ext uri="{28A0092B-C50C-407E-A947-70E740481C1C}">
                <a14:useLocalDpi xmlns:a14="http://schemas.microsoft.com/office/drawing/2010/main" val="0"/>
              </a:ext>
            </a:extLst>
          </a:blip>
          <a:srcRect l="431" r="96284"/>
          <a:stretch/>
        </p:blipFill>
        <p:spPr bwMode="auto">
          <a:xfrm>
            <a:off x="0" y="2766654"/>
            <a:ext cx="12192000" cy="40913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Educazione del futuro: gamification, robot e blockchain">
            <a:extLst>
              <a:ext uri="{FF2B5EF4-FFF2-40B4-BE49-F238E27FC236}">
                <a16:creationId xmlns:a16="http://schemas.microsoft.com/office/drawing/2014/main" id="{FA7E2795-F4E8-4D43-8DEB-77F646C63624}"/>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5959" b="15423"/>
          <a:stretch/>
        </p:blipFill>
        <p:spPr bwMode="auto">
          <a:xfrm>
            <a:off x="711615" y="2424376"/>
            <a:ext cx="10768770" cy="443362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890A4B3-0DE3-4C66-936A-A639E5F1D882}"/>
              </a:ext>
            </a:extLst>
          </p:cNvPr>
          <p:cNvSpPr>
            <a:spLocks noGrp="1"/>
          </p:cNvSpPr>
          <p:nvPr>
            <p:ph type="title"/>
          </p:nvPr>
        </p:nvSpPr>
        <p:spPr>
          <a:xfrm>
            <a:off x="838200" y="0"/>
            <a:ext cx="10515600" cy="2564091"/>
          </a:xfrm>
        </p:spPr>
        <p:txBody>
          <a:bodyPr>
            <a:noAutofit/>
          </a:bodyPr>
          <a:lstStyle/>
          <a:p>
            <a:r>
              <a:rPr lang="it-IT" sz="6000" dirty="0">
                <a:solidFill>
                  <a:srgbClr val="D60000"/>
                </a:solidFill>
                <a:latin typeface="Franklin Gothic Demi Cond" panose="020B0706030402020204" pitchFamily="34" charset="0"/>
              </a:rPr>
              <a:t>Education in the future:</a:t>
            </a:r>
            <a:br>
              <a:rPr lang="it-IT" sz="6000" dirty="0">
                <a:solidFill>
                  <a:srgbClr val="D60000"/>
                </a:solidFill>
                <a:latin typeface="Franklin Gothic Demi Cond" panose="020B0706030402020204" pitchFamily="34" charset="0"/>
              </a:rPr>
            </a:br>
            <a:r>
              <a:rPr lang="it-IT" sz="6000" dirty="0">
                <a:solidFill>
                  <a:srgbClr val="D60000"/>
                </a:solidFill>
                <a:latin typeface="Franklin Gothic Demi Cond" panose="020B0706030402020204" pitchFamily="34" charset="0"/>
              </a:rPr>
              <a:t>gamification, robots e blockchain</a:t>
            </a:r>
          </a:p>
        </p:txBody>
      </p:sp>
      <p:sp>
        <p:nvSpPr>
          <p:cNvPr id="4" name="CasellaDiTesto 3">
            <a:extLst>
              <a:ext uri="{FF2B5EF4-FFF2-40B4-BE49-F238E27FC236}">
                <a16:creationId xmlns:a16="http://schemas.microsoft.com/office/drawing/2014/main" id="{B6848C8B-032C-4C2F-950D-3E55DAC704C0}"/>
              </a:ext>
            </a:extLst>
          </p:cNvPr>
          <p:cNvSpPr txBox="1"/>
          <p:nvPr/>
        </p:nvSpPr>
        <p:spPr>
          <a:xfrm>
            <a:off x="838200" y="2072295"/>
            <a:ext cx="5704003" cy="523220"/>
          </a:xfrm>
          <a:prstGeom prst="rect">
            <a:avLst/>
          </a:prstGeom>
          <a:noFill/>
        </p:spPr>
        <p:txBody>
          <a:bodyPr wrap="square" rtlCol="0">
            <a:spAutoFit/>
          </a:bodyPr>
          <a:lstStyle/>
          <a:p>
            <a:r>
              <a:rPr lang="it-IT" sz="2800" dirty="0">
                <a:solidFill>
                  <a:srgbClr val="002060"/>
                </a:solidFill>
              </a:rPr>
              <a:t>Source: INVALSI september 2021</a:t>
            </a:r>
          </a:p>
        </p:txBody>
      </p:sp>
      <p:pic>
        <p:nvPicPr>
          <p:cNvPr id="7" name="Immagine 6">
            <a:extLst>
              <a:ext uri="{FF2B5EF4-FFF2-40B4-BE49-F238E27FC236}">
                <a16:creationId xmlns:a16="http://schemas.microsoft.com/office/drawing/2014/main" id="{7941BB16-3D3E-4476-8EAA-F019710D44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3800" y="6002426"/>
            <a:ext cx="668181" cy="755712"/>
          </a:xfrm>
          <a:prstGeom prst="rect">
            <a:avLst/>
          </a:prstGeom>
        </p:spPr>
      </p:pic>
      <p:pic>
        <p:nvPicPr>
          <p:cNvPr id="8" name="Immagine 7">
            <a:extLst>
              <a:ext uri="{FF2B5EF4-FFF2-40B4-BE49-F238E27FC236}">
                <a16:creationId xmlns:a16="http://schemas.microsoft.com/office/drawing/2014/main" id="{3E534261-6DC0-4B77-9DAD-126F81F7FF95}"/>
              </a:ext>
            </a:extLst>
          </p:cNvPr>
          <p:cNvPicPr>
            <a:picLocks noChangeAspect="1"/>
          </p:cNvPicPr>
          <p:nvPr/>
        </p:nvPicPr>
        <p:blipFill>
          <a:blip r:embed="rId5"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152366" y="6182553"/>
            <a:ext cx="1014506" cy="658152"/>
          </a:xfrm>
          <a:prstGeom prst="rect">
            <a:avLst/>
          </a:prstGeom>
        </p:spPr>
      </p:pic>
      <p:pic>
        <p:nvPicPr>
          <p:cNvPr id="9" name="Picture 2" descr="Trasparenza e legalità. Protocollo d'intesa Erasmus +: lunedì la firma -  Normanno.com">
            <a:extLst>
              <a:ext uri="{FF2B5EF4-FFF2-40B4-BE49-F238E27FC236}">
                <a16:creationId xmlns:a16="http://schemas.microsoft.com/office/drawing/2014/main" id="{DB267D7F-B70E-43B3-B66C-1A04D269C89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3494" y="6217645"/>
            <a:ext cx="1098644" cy="61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851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amification: Its Meaning, Stats, Types, Examples &amp; More!">
            <a:extLst>
              <a:ext uri="{FF2B5EF4-FFF2-40B4-BE49-F238E27FC236}">
                <a16:creationId xmlns:a16="http://schemas.microsoft.com/office/drawing/2014/main" id="{10D1B448-7D34-4714-9E50-117B09B444C2}"/>
              </a:ext>
            </a:extLst>
          </p:cNvPr>
          <p:cNvPicPr>
            <a:picLocks noChangeAspect="1" noChangeArrowheads="1"/>
          </p:cNvPicPr>
          <p:nvPr/>
        </p:nvPicPr>
        <p:blipFill rotWithShape="1">
          <a:blip r:embed="rId2" cstate="print">
            <a:clrChange>
              <a:clrFrom>
                <a:srgbClr val="FCFCFC"/>
              </a:clrFrom>
              <a:clrTo>
                <a:srgbClr val="FCFCFC">
                  <a:alpha val="0"/>
                </a:srgbClr>
              </a:clrTo>
            </a:clrChange>
            <a:extLst>
              <a:ext uri="{28A0092B-C50C-407E-A947-70E740481C1C}">
                <a14:useLocalDpi xmlns:a14="http://schemas.microsoft.com/office/drawing/2010/main" val="0"/>
              </a:ext>
            </a:extLst>
          </a:blip>
          <a:srcRect l="431" r="96284"/>
          <a:stretch/>
        </p:blipFill>
        <p:spPr bwMode="auto">
          <a:xfrm>
            <a:off x="0" y="2766654"/>
            <a:ext cx="12192000" cy="4091346"/>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4D50929F-B265-413A-8D3A-2B178BD281D6}"/>
              </a:ext>
            </a:extLst>
          </p:cNvPr>
          <p:cNvSpPr>
            <a:spLocks noGrp="1"/>
          </p:cNvSpPr>
          <p:nvPr>
            <p:ph type="title"/>
          </p:nvPr>
        </p:nvSpPr>
        <p:spPr>
          <a:xfrm>
            <a:off x="329938" y="365125"/>
            <a:ext cx="11532124" cy="926347"/>
          </a:xfrm>
        </p:spPr>
        <p:txBody>
          <a:bodyPr>
            <a:noAutofit/>
          </a:bodyPr>
          <a:lstStyle/>
          <a:p>
            <a:r>
              <a:rPr lang="en-US" sz="4800" dirty="0">
                <a:solidFill>
                  <a:srgbClr val="D60000"/>
                </a:solidFill>
                <a:latin typeface="Franklin Gothic Demi Cond" panose="020B0706030402020204" pitchFamily="34" charset="0"/>
              </a:rPr>
              <a:t>WHAT DID WE LEARN FROM THE PANDEMIC IN TERMS OF TRAINING AND LEARNING?</a:t>
            </a:r>
            <a:endParaRPr lang="it-IT" sz="4800" dirty="0">
              <a:solidFill>
                <a:srgbClr val="D60000"/>
              </a:solidFill>
              <a:latin typeface="Franklin Gothic Demi Cond" panose="020B0706030402020204" pitchFamily="34" charset="0"/>
            </a:endParaRPr>
          </a:p>
        </p:txBody>
      </p:sp>
      <p:sp>
        <p:nvSpPr>
          <p:cNvPr id="6" name="CasellaDiTesto 5">
            <a:extLst>
              <a:ext uri="{FF2B5EF4-FFF2-40B4-BE49-F238E27FC236}">
                <a16:creationId xmlns:a16="http://schemas.microsoft.com/office/drawing/2014/main" id="{B19001EE-8137-4695-8AD6-11532EA982F2}"/>
              </a:ext>
            </a:extLst>
          </p:cNvPr>
          <p:cNvSpPr txBox="1"/>
          <p:nvPr/>
        </p:nvSpPr>
        <p:spPr>
          <a:xfrm>
            <a:off x="329938" y="1998482"/>
            <a:ext cx="11532124" cy="3970318"/>
          </a:xfrm>
          <a:prstGeom prst="rect">
            <a:avLst/>
          </a:prstGeom>
          <a:noFill/>
        </p:spPr>
        <p:txBody>
          <a:bodyPr wrap="square">
            <a:spAutoFit/>
          </a:bodyPr>
          <a:lstStyle/>
          <a:p>
            <a:pPr algn="just"/>
            <a:r>
              <a:rPr lang="en-US" sz="2800" dirty="0">
                <a:solidFill>
                  <a:srgbClr val="002060"/>
                </a:solidFill>
                <a:latin typeface="arial" panose="020B0604020202020204" pitchFamily="34" charset="0"/>
              </a:rPr>
              <a:t>On the one hand, technologies allow training to continue even remotely, albeit often only in a compensatory way. On the other hand, however, the digital division has become evident: the exclusion of those who do not have tools, high-performance connections or networks. The experience of the pandemic has taught us that technology in itself is of little use, without the investment in digital skills of citizens, parents, pupils, but above all teachers. It is okay to suggest the use of digital tools to train and learn, but it is essential to tell people about the risks and potentials and teach them to self-train and self-update</a:t>
            </a:r>
            <a:endParaRPr lang="it-IT" sz="2800" dirty="0">
              <a:solidFill>
                <a:srgbClr val="002060"/>
              </a:solidFill>
              <a:latin typeface="arial" panose="020B0604020202020204" pitchFamily="34" charset="0"/>
            </a:endParaRPr>
          </a:p>
        </p:txBody>
      </p:sp>
    </p:spTree>
    <p:extLst>
      <p:ext uri="{BB962C8B-B14F-4D97-AF65-F5344CB8AC3E}">
        <p14:creationId xmlns:p14="http://schemas.microsoft.com/office/powerpoint/2010/main" val="587892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1384DA-C270-44A6-BD03-CB44C1020DAC}"/>
              </a:ext>
            </a:extLst>
          </p:cNvPr>
          <p:cNvSpPr>
            <a:spLocks noGrp="1"/>
          </p:cNvSpPr>
          <p:nvPr>
            <p:ph type="title"/>
          </p:nvPr>
        </p:nvSpPr>
        <p:spPr>
          <a:xfrm>
            <a:off x="838200" y="134533"/>
            <a:ext cx="10515600" cy="603623"/>
          </a:xfrm>
        </p:spPr>
        <p:txBody>
          <a:bodyPr>
            <a:normAutofit fontScale="90000"/>
          </a:bodyPr>
          <a:lstStyle/>
          <a:p>
            <a:pPr algn="ctr"/>
            <a:r>
              <a:rPr lang="it-IT" sz="8800" dirty="0">
                <a:solidFill>
                  <a:schemeClr val="accent5">
                    <a:lumMod val="50000"/>
                  </a:schemeClr>
                </a:solidFill>
                <a:latin typeface="CF Jacques Parizeau" pitchFamily="2" charset="0"/>
              </a:rPr>
              <a:t>Progetto Reset</a:t>
            </a:r>
          </a:p>
        </p:txBody>
      </p:sp>
      <p:sp>
        <p:nvSpPr>
          <p:cNvPr id="3" name="Segnaposto contenuto 2">
            <a:extLst>
              <a:ext uri="{FF2B5EF4-FFF2-40B4-BE49-F238E27FC236}">
                <a16:creationId xmlns:a16="http://schemas.microsoft.com/office/drawing/2014/main" id="{5D45BE44-6A10-4266-8BE7-13E56E5B29D9}"/>
              </a:ext>
            </a:extLst>
          </p:cNvPr>
          <p:cNvSpPr>
            <a:spLocks noGrp="1"/>
          </p:cNvSpPr>
          <p:nvPr>
            <p:ph idx="1"/>
          </p:nvPr>
        </p:nvSpPr>
        <p:spPr>
          <a:xfrm>
            <a:off x="414779" y="1046375"/>
            <a:ext cx="11425287" cy="3156604"/>
          </a:xfrm>
        </p:spPr>
        <p:txBody>
          <a:bodyPr>
            <a:normAutofit fontScale="25000" lnSpcReduction="20000"/>
          </a:bodyPr>
          <a:lstStyle/>
          <a:p>
            <a:pPr marL="0" indent="0" algn="ctr">
              <a:buNone/>
            </a:pPr>
            <a:r>
              <a:rPr lang="en-US" sz="8000" dirty="0" err="1">
                <a:solidFill>
                  <a:schemeClr val="accent1">
                    <a:lumMod val="75000"/>
                  </a:schemeClr>
                </a:solidFill>
                <a:latin typeface="Franklin Gothic Demi Cond" panose="020B0706030402020204" pitchFamily="34" charset="0"/>
              </a:rPr>
              <a:t>REinventing</a:t>
            </a:r>
            <a:r>
              <a:rPr lang="en-US" sz="8000" dirty="0">
                <a:solidFill>
                  <a:schemeClr val="accent1">
                    <a:lumMod val="75000"/>
                  </a:schemeClr>
                </a:solidFill>
                <a:latin typeface="Franklin Gothic Demi Cond" panose="020B0706030402020204" pitchFamily="34" charset="0"/>
              </a:rPr>
              <a:t> School Education Toward a digital world</a:t>
            </a:r>
          </a:p>
          <a:p>
            <a:pPr marL="0" indent="0" algn="ctr">
              <a:buNone/>
            </a:pPr>
            <a:br>
              <a:rPr lang="en-US" sz="8000" dirty="0">
                <a:solidFill>
                  <a:schemeClr val="accent6">
                    <a:lumMod val="75000"/>
                  </a:schemeClr>
                </a:solidFill>
                <a:latin typeface="CF Jacques Parizeau" pitchFamily="2" charset="0"/>
              </a:rPr>
            </a:br>
            <a:r>
              <a:rPr lang="en-US" sz="11000" dirty="0">
                <a:solidFill>
                  <a:srgbClr val="D60000"/>
                </a:solidFill>
                <a:latin typeface="Franklin Gothic Demi Cond" panose="020B0706030402020204" pitchFamily="34" charset="0"/>
              </a:rPr>
              <a:t>Gamification as engaging learning methodology</a:t>
            </a:r>
          </a:p>
          <a:p>
            <a:pPr marL="0" indent="0" algn="ctr">
              <a:buNone/>
            </a:pPr>
            <a:endParaRPr lang="en-US" sz="8000" dirty="0">
              <a:solidFill>
                <a:schemeClr val="accent6">
                  <a:lumMod val="75000"/>
                </a:schemeClr>
              </a:solidFill>
              <a:latin typeface="CF Jacques Parizeau" pitchFamily="2" charset="0"/>
            </a:endParaRPr>
          </a:p>
          <a:p>
            <a:pPr marL="0" indent="0" algn="ctr">
              <a:buNone/>
            </a:pPr>
            <a:r>
              <a:rPr lang="it-IT" sz="50800" dirty="0">
                <a:solidFill>
                  <a:srgbClr val="D60000"/>
                </a:solidFill>
                <a:latin typeface="Bahnschrift SemiBold Condensed" panose="020B0502040204020203" pitchFamily="34" charset="0"/>
              </a:rPr>
              <a:t>THANK YOU</a:t>
            </a:r>
            <a:endParaRPr lang="en-US" sz="103600" dirty="0">
              <a:solidFill>
                <a:srgbClr val="D60000"/>
              </a:solidFill>
              <a:latin typeface="Bahnschrift SemiBold Condensed" panose="020B0502040204020203" pitchFamily="34" charset="0"/>
            </a:endParaRPr>
          </a:p>
          <a:p>
            <a:pPr marL="0" indent="0" algn="ctr">
              <a:buNone/>
            </a:pPr>
            <a:endParaRPr lang="en-US" sz="8000" dirty="0">
              <a:solidFill>
                <a:schemeClr val="accent6">
                  <a:lumMod val="75000"/>
                </a:schemeClr>
              </a:solidFill>
              <a:latin typeface="CF Jacques Parizeau" pitchFamily="2" charset="0"/>
            </a:endParaRPr>
          </a:p>
          <a:p>
            <a:pPr marL="0" indent="0" algn="ctr">
              <a:buNone/>
            </a:pPr>
            <a:endParaRPr lang="it-IT" dirty="0">
              <a:solidFill>
                <a:schemeClr val="tx2">
                  <a:lumMod val="75000"/>
                </a:schemeClr>
              </a:solidFill>
              <a:latin typeface="Comic Sans MS" panose="030F0702030302020204" pitchFamily="66" charset="0"/>
            </a:endParaRPr>
          </a:p>
        </p:txBody>
      </p:sp>
      <p:pic>
        <p:nvPicPr>
          <p:cNvPr id="5" name="Immagine 4">
            <a:extLst>
              <a:ext uri="{FF2B5EF4-FFF2-40B4-BE49-F238E27FC236}">
                <a16:creationId xmlns:a16="http://schemas.microsoft.com/office/drawing/2014/main" id="{94651759-7886-4629-9A34-0ED8D96B98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3804" y="4954141"/>
            <a:ext cx="1564391" cy="1769326"/>
          </a:xfrm>
          <a:prstGeom prst="rect">
            <a:avLst/>
          </a:prstGeom>
        </p:spPr>
      </p:pic>
      <p:pic>
        <p:nvPicPr>
          <p:cNvPr id="6" name="Immagine 5">
            <a:extLst>
              <a:ext uri="{FF2B5EF4-FFF2-40B4-BE49-F238E27FC236}">
                <a16:creationId xmlns:a16="http://schemas.microsoft.com/office/drawing/2014/main" id="{496C6301-1B8D-4347-B960-2D3F33435B57}"/>
              </a:ext>
            </a:extLst>
          </p:cNvPr>
          <p:cNvPicPr>
            <a:picLocks noChangeAspect="1"/>
          </p:cNvPicPr>
          <p:nvPr/>
        </p:nvPicPr>
        <p:blipFill>
          <a:blip r:embed="rId3"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0" y="4961967"/>
            <a:ext cx="2922633" cy="1896033"/>
          </a:xfrm>
          <a:prstGeom prst="rect">
            <a:avLst/>
          </a:prstGeom>
        </p:spPr>
      </p:pic>
      <p:pic>
        <p:nvPicPr>
          <p:cNvPr id="3074" name="Picture 2" descr="Trasparenza e legalità. Protocollo d'intesa Erasmus +: lunedì la firma -  Normanno.com">
            <a:extLst>
              <a:ext uri="{FF2B5EF4-FFF2-40B4-BE49-F238E27FC236}">
                <a16:creationId xmlns:a16="http://schemas.microsoft.com/office/drawing/2014/main" id="{6B0EE457-E0D0-44FA-9451-B86391A56A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57226" y="5072458"/>
            <a:ext cx="3140765" cy="176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010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amification: Its Meaning, Stats, Types, Examples &amp; More!">
            <a:extLst>
              <a:ext uri="{FF2B5EF4-FFF2-40B4-BE49-F238E27FC236}">
                <a16:creationId xmlns:a16="http://schemas.microsoft.com/office/drawing/2014/main" id="{E27A5D9F-4865-4D59-8B81-89E25A39ED26}"/>
              </a:ext>
            </a:extLst>
          </p:cNvPr>
          <p:cNvPicPr>
            <a:picLocks noChangeAspect="1" noChangeArrowheads="1"/>
          </p:cNvPicPr>
          <p:nvPr/>
        </p:nvPicPr>
        <p:blipFill rotWithShape="1">
          <a:blip r:embed="rId2" cstate="print">
            <a:clrChange>
              <a:clrFrom>
                <a:srgbClr val="FCFCFC"/>
              </a:clrFrom>
              <a:clrTo>
                <a:srgbClr val="FCFCFC">
                  <a:alpha val="0"/>
                </a:srgbClr>
              </a:clrTo>
            </a:clrChange>
            <a:extLst>
              <a:ext uri="{28A0092B-C50C-407E-A947-70E740481C1C}">
                <a14:useLocalDpi xmlns:a14="http://schemas.microsoft.com/office/drawing/2010/main" val="0"/>
              </a:ext>
            </a:extLst>
          </a:blip>
          <a:srcRect l="431" r="96284"/>
          <a:stretch/>
        </p:blipFill>
        <p:spPr bwMode="auto">
          <a:xfrm>
            <a:off x="0" y="2766654"/>
            <a:ext cx="12192000" cy="4091346"/>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DE1B506-A6C6-4DE7-BFAE-31CF9E990BD7}"/>
              </a:ext>
            </a:extLst>
          </p:cNvPr>
          <p:cNvSpPr>
            <a:spLocks noGrp="1"/>
          </p:cNvSpPr>
          <p:nvPr>
            <p:ph type="title"/>
          </p:nvPr>
        </p:nvSpPr>
        <p:spPr>
          <a:xfrm>
            <a:off x="329938" y="365125"/>
            <a:ext cx="11023862" cy="779463"/>
          </a:xfrm>
        </p:spPr>
        <p:txBody>
          <a:bodyPr>
            <a:noAutofit/>
          </a:bodyPr>
          <a:lstStyle/>
          <a:p>
            <a:r>
              <a:rPr lang="it-IT" sz="6000" dirty="0">
                <a:solidFill>
                  <a:srgbClr val="D60000"/>
                </a:solidFill>
                <a:latin typeface="Franklin Gothic Demi Cond" panose="020B0706030402020204" pitchFamily="34" charset="0"/>
              </a:rPr>
              <a:t>Robot e Robotics</a:t>
            </a:r>
          </a:p>
        </p:txBody>
      </p:sp>
      <p:sp>
        <p:nvSpPr>
          <p:cNvPr id="3" name="Segnaposto contenuto 2">
            <a:extLst>
              <a:ext uri="{FF2B5EF4-FFF2-40B4-BE49-F238E27FC236}">
                <a16:creationId xmlns:a16="http://schemas.microsoft.com/office/drawing/2014/main" id="{7F172B09-4568-4D9F-A211-F57BAB7FED79}"/>
              </a:ext>
            </a:extLst>
          </p:cNvPr>
          <p:cNvSpPr>
            <a:spLocks noGrp="1"/>
          </p:cNvSpPr>
          <p:nvPr>
            <p:ph idx="1"/>
          </p:nvPr>
        </p:nvSpPr>
        <p:spPr>
          <a:xfrm>
            <a:off x="329938" y="1253331"/>
            <a:ext cx="11023862" cy="1668978"/>
          </a:xfrm>
        </p:spPr>
        <p:txBody>
          <a:bodyPr/>
          <a:lstStyle/>
          <a:p>
            <a:r>
              <a:rPr lang="en-US" dirty="0">
                <a:solidFill>
                  <a:srgbClr val="002060"/>
                </a:solidFill>
                <a:latin typeface="arial" panose="020B0604020202020204" pitchFamily="34" charset="0"/>
              </a:rPr>
              <a:t>The robot can be more useful in the learning process, instead of touch screen monitor, because it has greater gestures and interactivity that will be able to interface better with children.</a:t>
            </a:r>
            <a:r>
              <a:rPr lang="it-IT" b="0" i="0" dirty="0">
                <a:solidFill>
                  <a:srgbClr val="002060"/>
                </a:solidFill>
                <a:effectLst/>
                <a:latin typeface="arial" panose="020B0604020202020204" pitchFamily="34" charset="0"/>
              </a:rPr>
              <a:t>.</a:t>
            </a:r>
          </a:p>
        </p:txBody>
      </p:sp>
      <p:pic>
        <p:nvPicPr>
          <p:cNvPr id="2050" name="Picture 2" descr="Robotica Educativa – Pagina 2 – Un METODO per la DIDATTICA LABORATORIALE">
            <a:extLst>
              <a:ext uri="{FF2B5EF4-FFF2-40B4-BE49-F238E27FC236}">
                <a16:creationId xmlns:a16="http://schemas.microsoft.com/office/drawing/2014/main" id="{21498BF6-D1E5-4665-99FC-506650808292}"/>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6532" t="38433" r="17372" b="1574"/>
          <a:stretch/>
        </p:blipFill>
        <p:spPr bwMode="auto">
          <a:xfrm>
            <a:off x="9144247" y="2879946"/>
            <a:ext cx="2934632" cy="3978054"/>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A8356281-3FC7-4368-A538-837E54347463}"/>
              </a:ext>
            </a:extLst>
          </p:cNvPr>
          <p:cNvSpPr txBox="1"/>
          <p:nvPr/>
        </p:nvSpPr>
        <p:spPr>
          <a:xfrm>
            <a:off x="329938" y="3195687"/>
            <a:ext cx="9078013" cy="2954655"/>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002060"/>
                </a:solidFill>
                <a:latin typeface="arial" panose="020B0604020202020204" pitchFamily="34" charset="0"/>
              </a:rPr>
              <a:t>Educational robotics, also called </a:t>
            </a:r>
            <a:r>
              <a:rPr lang="en-US" sz="2800" dirty="0" err="1">
                <a:solidFill>
                  <a:srgbClr val="002060"/>
                </a:solidFill>
                <a:latin typeface="arial" panose="020B0604020202020204" pitchFamily="34" charset="0"/>
              </a:rPr>
              <a:t>microrobotics</a:t>
            </a:r>
            <a:r>
              <a:rPr lang="en-US" sz="2800" dirty="0">
                <a:solidFill>
                  <a:srgbClr val="002060"/>
                </a:solidFill>
                <a:latin typeface="arial" panose="020B0604020202020204" pitchFamily="34" charset="0"/>
              </a:rPr>
              <a:t>, is a teaching method of robotics, which allows to learn through the creation of an educational robot, starting from scratch, through its programming and its development, passing through all stages of the process.</a:t>
            </a:r>
            <a:r>
              <a:rPr lang="it-IT" sz="2800" dirty="0">
                <a:solidFill>
                  <a:srgbClr val="002060"/>
                </a:solidFill>
                <a:latin typeface="arial" panose="020B0604020202020204" pitchFamily="34" charset="0"/>
              </a:rPr>
              <a:t>.</a:t>
            </a:r>
          </a:p>
          <a:p>
            <a:endParaRPr lang="it-IT" dirty="0"/>
          </a:p>
        </p:txBody>
      </p:sp>
      <p:pic>
        <p:nvPicPr>
          <p:cNvPr id="7" name="Immagine 6">
            <a:extLst>
              <a:ext uri="{FF2B5EF4-FFF2-40B4-BE49-F238E27FC236}">
                <a16:creationId xmlns:a16="http://schemas.microsoft.com/office/drawing/2014/main" id="{03787CDC-A0E6-4592-B26F-89556A874A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3800" y="6002426"/>
            <a:ext cx="668181" cy="755712"/>
          </a:xfrm>
          <a:prstGeom prst="rect">
            <a:avLst/>
          </a:prstGeom>
        </p:spPr>
      </p:pic>
      <p:pic>
        <p:nvPicPr>
          <p:cNvPr id="8" name="Immagine 7">
            <a:extLst>
              <a:ext uri="{FF2B5EF4-FFF2-40B4-BE49-F238E27FC236}">
                <a16:creationId xmlns:a16="http://schemas.microsoft.com/office/drawing/2014/main" id="{0DFC29D1-C399-4545-B1A2-11525F56CB56}"/>
              </a:ext>
            </a:extLst>
          </p:cNvPr>
          <p:cNvPicPr>
            <a:picLocks noChangeAspect="1"/>
          </p:cNvPicPr>
          <p:nvPr/>
        </p:nvPicPr>
        <p:blipFill>
          <a:blip r:embed="rId5"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152366" y="6182553"/>
            <a:ext cx="1014506" cy="658152"/>
          </a:xfrm>
          <a:prstGeom prst="rect">
            <a:avLst/>
          </a:prstGeom>
        </p:spPr>
      </p:pic>
      <p:pic>
        <p:nvPicPr>
          <p:cNvPr id="9" name="Picture 2" descr="Trasparenza e legalità. Protocollo d'intesa Erasmus +: lunedì la firma -  Normanno.com">
            <a:extLst>
              <a:ext uri="{FF2B5EF4-FFF2-40B4-BE49-F238E27FC236}">
                <a16:creationId xmlns:a16="http://schemas.microsoft.com/office/drawing/2014/main" id="{2F54F0E7-E80F-415A-B061-5E865EF1065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3494" y="6217645"/>
            <a:ext cx="1098644" cy="61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386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Gamification: Its Meaning, Stats, Types, Examples &amp; More!">
            <a:extLst>
              <a:ext uri="{FF2B5EF4-FFF2-40B4-BE49-F238E27FC236}">
                <a16:creationId xmlns:a16="http://schemas.microsoft.com/office/drawing/2014/main" id="{E7038EAD-5BDF-4AA1-BDAF-BC319CBE6CCF}"/>
              </a:ext>
            </a:extLst>
          </p:cNvPr>
          <p:cNvPicPr>
            <a:picLocks noChangeAspect="1" noChangeArrowheads="1"/>
          </p:cNvPicPr>
          <p:nvPr/>
        </p:nvPicPr>
        <p:blipFill rotWithShape="1">
          <a:blip r:embed="rId2" cstate="print">
            <a:clrChange>
              <a:clrFrom>
                <a:srgbClr val="FCFCFC"/>
              </a:clrFrom>
              <a:clrTo>
                <a:srgbClr val="FCFCFC">
                  <a:alpha val="0"/>
                </a:srgbClr>
              </a:clrTo>
            </a:clrChange>
            <a:extLst>
              <a:ext uri="{28A0092B-C50C-407E-A947-70E740481C1C}">
                <a14:useLocalDpi xmlns:a14="http://schemas.microsoft.com/office/drawing/2010/main" val="0"/>
              </a:ext>
            </a:extLst>
          </a:blip>
          <a:srcRect l="431" r="96284"/>
          <a:stretch/>
        </p:blipFill>
        <p:spPr bwMode="auto">
          <a:xfrm>
            <a:off x="0" y="2766654"/>
            <a:ext cx="12192000" cy="4091346"/>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38CEF5DC-C054-4B40-9C11-E397CC266745}"/>
              </a:ext>
            </a:extLst>
          </p:cNvPr>
          <p:cNvSpPr>
            <a:spLocks noGrp="1"/>
          </p:cNvSpPr>
          <p:nvPr>
            <p:ph type="title"/>
          </p:nvPr>
        </p:nvSpPr>
        <p:spPr>
          <a:xfrm>
            <a:off x="329938" y="365125"/>
            <a:ext cx="11023862" cy="779463"/>
          </a:xfrm>
        </p:spPr>
        <p:txBody>
          <a:bodyPr>
            <a:noAutofit/>
          </a:bodyPr>
          <a:lstStyle/>
          <a:p>
            <a:r>
              <a:rPr lang="it-IT" sz="6000" dirty="0">
                <a:solidFill>
                  <a:srgbClr val="D60000"/>
                </a:solidFill>
                <a:latin typeface="Franklin Gothic Demi Cond" panose="020B0706030402020204" pitchFamily="34" charset="0"/>
              </a:rPr>
              <a:t>The Blockchain</a:t>
            </a:r>
          </a:p>
        </p:txBody>
      </p:sp>
      <p:sp>
        <p:nvSpPr>
          <p:cNvPr id="5" name="Segnaposto contenuto 2">
            <a:extLst>
              <a:ext uri="{FF2B5EF4-FFF2-40B4-BE49-F238E27FC236}">
                <a16:creationId xmlns:a16="http://schemas.microsoft.com/office/drawing/2014/main" id="{8D817231-940B-47B0-ACFF-6954A0E9A128}"/>
              </a:ext>
            </a:extLst>
          </p:cNvPr>
          <p:cNvSpPr>
            <a:spLocks noGrp="1"/>
          </p:cNvSpPr>
          <p:nvPr>
            <p:ph idx="1"/>
          </p:nvPr>
        </p:nvSpPr>
        <p:spPr>
          <a:xfrm>
            <a:off x="329938" y="1253331"/>
            <a:ext cx="11023862" cy="3639180"/>
          </a:xfrm>
        </p:spPr>
        <p:txBody>
          <a:bodyPr>
            <a:normAutofit/>
          </a:bodyPr>
          <a:lstStyle/>
          <a:p>
            <a:pPr marL="0" indent="0">
              <a:buNone/>
            </a:pPr>
            <a:r>
              <a:rPr lang="en-US" dirty="0">
                <a:solidFill>
                  <a:srgbClr val="202124"/>
                </a:solidFill>
                <a:latin typeface="arial" panose="020B0604020202020204" pitchFamily="34" charset="0"/>
              </a:rPr>
              <a:t>We can describe it as a collection of digital information stored in blocks with limited storage capacity which, once filled, join other blocks thus forming a chain.</a:t>
            </a:r>
          </a:p>
          <a:p>
            <a:pPr marL="0" indent="0">
              <a:buNone/>
            </a:pPr>
            <a:r>
              <a:rPr lang="en-US" dirty="0">
                <a:solidFill>
                  <a:srgbClr val="202124"/>
                </a:solidFill>
                <a:latin typeface="arial" panose="020B0604020202020204" pitchFamily="34" charset="0"/>
              </a:rPr>
              <a:t>The data in the blocks, in fact, since they are all connected to each other and stored in a shared database, cannot be manipulated.</a:t>
            </a:r>
            <a:endParaRPr lang="it-IT" dirty="0">
              <a:solidFill>
                <a:srgbClr val="202124"/>
              </a:solidFill>
              <a:latin typeface="arial" panose="020B0604020202020204" pitchFamily="34" charset="0"/>
            </a:endParaRPr>
          </a:p>
        </p:txBody>
      </p:sp>
      <p:pic>
        <p:nvPicPr>
          <p:cNvPr id="3076" name="Picture 4" descr="Cosa sono i blockchain e a cosa servono | Web Agency Roma">
            <a:extLst>
              <a:ext uri="{FF2B5EF4-FFF2-40B4-BE49-F238E27FC236}">
                <a16:creationId xmlns:a16="http://schemas.microsoft.com/office/drawing/2014/main" id="{84759928-58C1-41CD-8CD1-57DBFF56C145}"/>
              </a:ext>
            </a:extLst>
          </p:cNvPr>
          <p:cNvPicPr>
            <a:picLocks noChangeAspect="1" noChangeArrowheads="1"/>
          </p:cNvPicPr>
          <p:nvPr/>
        </p:nvPicPr>
        <p:blipFill>
          <a:blip r:embed="rId3" cstate="print">
            <a:clrChange>
              <a:clrFrom>
                <a:srgbClr val="F4FCFE"/>
              </a:clrFrom>
              <a:clrTo>
                <a:srgbClr val="F4FCFE">
                  <a:alpha val="0"/>
                </a:srgbClr>
              </a:clrTo>
            </a:clrChange>
            <a:extLst>
              <a:ext uri="{28A0092B-C50C-407E-A947-70E740481C1C}">
                <a14:useLocalDpi xmlns:a14="http://schemas.microsoft.com/office/drawing/2010/main" val="0"/>
              </a:ext>
            </a:extLst>
          </a:blip>
          <a:srcRect/>
          <a:stretch>
            <a:fillRect/>
          </a:stretch>
        </p:blipFill>
        <p:spPr bwMode="auto">
          <a:xfrm>
            <a:off x="3411143" y="3707989"/>
            <a:ext cx="8450919" cy="258653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lockchain concept visualization with block and chain elements vector  illustration icon Stock Vector Image &amp; Art - Alamy">
            <a:extLst>
              <a:ext uri="{FF2B5EF4-FFF2-40B4-BE49-F238E27FC236}">
                <a16:creationId xmlns:a16="http://schemas.microsoft.com/office/drawing/2014/main" id="{B89B3DE6-9EB7-4F87-AC08-320D41CBC28D}"/>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552" t="8376" r="6056" b="14820"/>
          <a:stretch/>
        </p:blipFill>
        <p:spPr bwMode="auto">
          <a:xfrm>
            <a:off x="565607" y="4345756"/>
            <a:ext cx="2946101" cy="1875934"/>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9">
            <a:extLst>
              <a:ext uri="{FF2B5EF4-FFF2-40B4-BE49-F238E27FC236}">
                <a16:creationId xmlns:a16="http://schemas.microsoft.com/office/drawing/2014/main" id="{E77627CE-BA4D-4060-9241-37D5CC70B1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53800" y="6002426"/>
            <a:ext cx="668181" cy="755712"/>
          </a:xfrm>
          <a:prstGeom prst="rect">
            <a:avLst/>
          </a:prstGeom>
        </p:spPr>
      </p:pic>
      <p:pic>
        <p:nvPicPr>
          <p:cNvPr id="8" name="Immagine 7">
            <a:extLst>
              <a:ext uri="{FF2B5EF4-FFF2-40B4-BE49-F238E27FC236}">
                <a16:creationId xmlns:a16="http://schemas.microsoft.com/office/drawing/2014/main" id="{FABCC8D0-12D3-45F0-94CA-3872A252BDA8}"/>
              </a:ext>
            </a:extLst>
          </p:cNvPr>
          <p:cNvPicPr>
            <a:picLocks noChangeAspect="1"/>
          </p:cNvPicPr>
          <p:nvPr/>
        </p:nvPicPr>
        <p:blipFill>
          <a:blip r:embed="rId6"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152366" y="6182553"/>
            <a:ext cx="1014506" cy="658152"/>
          </a:xfrm>
          <a:prstGeom prst="rect">
            <a:avLst/>
          </a:prstGeom>
        </p:spPr>
      </p:pic>
      <p:pic>
        <p:nvPicPr>
          <p:cNvPr id="11" name="Picture 2" descr="Trasparenza e legalità. Protocollo d'intesa Erasmus +: lunedì la firma -  Normanno.com">
            <a:extLst>
              <a:ext uri="{FF2B5EF4-FFF2-40B4-BE49-F238E27FC236}">
                <a16:creationId xmlns:a16="http://schemas.microsoft.com/office/drawing/2014/main" id="{FE5EC83D-6E37-464F-AE6B-CD4B73783C5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3494" y="6217645"/>
            <a:ext cx="1098644" cy="61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025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BCFCF"/>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F8854DF4-1A2E-4AC6-B179-1BBB300CF4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14" y="363985"/>
            <a:ext cx="12088368" cy="6116714"/>
          </a:xfrm>
          <a:prstGeom prst="rect">
            <a:avLst/>
          </a:prstGeom>
        </p:spPr>
      </p:pic>
      <p:pic>
        <p:nvPicPr>
          <p:cNvPr id="3" name="Immagine 2">
            <a:extLst>
              <a:ext uri="{FF2B5EF4-FFF2-40B4-BE49-F238E27FC236}">
                <a16:creationId xmlns:a16="http://schemas.microsoft.com/office/drawing/2014/main" id="{FBC62D45-6EA1-4980-91BF-E00CEA6471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6002426"/>
            <a:ext cx="668181" cy="755712"/>
          </a:xfrm>
          <a:prstGeom prst="rect">
            <a:avLst/>
          </a:prstGeom>
        </p:spPr>
      </p:pic>
      <p:pic>
        <p:nvPicPr>
          <p:cNvPr id="4" name="Immagine 3">
            <a:extLst>
              <a:ext uri="{FF2B5EF4-FFF2-40B4-BE49-F238E27FC236}">
                <a16:creationId xmlns:a16="http://schemas.microsoft.com/office/drawing/2014/main" id="{119415A5-F5D9-4643-B761-CA7879F56D98}"/>
              </a:ext>
            </a:extLst>
          </p:cNvPr>
          <p:cNvPicPr>
            <a:picLocks noChangeAspect="1"/>
          </p:cNvPicPr>
          <p:nvPr/>
        </p:nvPicPr>
        <p:blipFill>
          <a:blip r:embed="rId4"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152366" y="6182553"/>
            <a:ext cx="1014506" cy="658152"/>
          </a:xfrm>
          <a:prstGeom prst="rect">
            <a:avLst/>
          </a:prstGeom>
        </p:spPr>
      </p:pic>
      <p:pic>
        <p:nvPicPr>
          <p:cNvPr id="6" name="Picture 2" descr="Trasparenza e legalità. Protocollo d'intesa Erasmus +: lunedì la firma -  Normanno.com">
            <a:extLst>
              <a:ext uri="{FF2B5EF4-FFF2-40B4-BE49-F238E27FC236}">
                <a16:creationId xmlns:a16="http://schemas.microsoft.com/office/drawing/2014/main" id="{2F55C8F8-B837-4414-B6EE-40397091266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3494" y="6217645"/>
            <a:ext cx="1098644" cy="61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441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amification: Its Meaning, Stats, Types, Examples &amp; More!">
            <a:extLst>
              <a:ext uri="{FF2B5EF4-FFF2-40B4-BE49-F238E27FC236}">
                <a16:creationId xmlns:a16="http://schemas.microsoft.com/office/drawing/2014/main" id="{F8E96C3D-7B80-4F90-B50C-3DA751ABCDB0}"/>
              </a:ext>
            </a:extLst>
          </p:cNvPr>
          <p:cNvPicPr>
            <a:picLocks noChangeAspect="1" noChangeArrowheads="1"/>
          </p:cNvPicPr>
          <p:nvPr/>
        </p:nvPicPr>
        <p:blipFill rotWithShape="1">
          <a:blip r:embed="rId2" cstate="print">
            <a:clrChange>
              <a:clrFrom>
                <a:srgbClr val="FCFCFC"/>
              </a:clrFrom>
              <a:clrTo>
                <a:srgbClr val="FCFCFC">
                  <a:alpha val="0"/>
                </a:srgbClr>
              </a:clrTo>
            </a:clrChange>
            <a:extLst>
              <a:ext uri="{28A0092B-C50C-407E-A947-70E740481C1C}">
                <a14:useLocalDpi xmlns:a14="http://schemas.microsoft.com/office/drawing/2010/main" val="0"/>
              </a:ext>
            </a:extLst>
          </a:blip>
          <a:srcRect l="431" r="96284"/>
          <a:stretch/>
        </p:blipFill>
        <p:spPr bwMode="auto">
          <a:xfrm>
            <a:off x="0" y="2666792"/>
            <a:ext cx="12192000" cy="4091346"/>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4D50929F-B265-413A-8D3A-2B178BD281D6}"/>
              </a:ext>
            </a:extLst>
          </p:cNvPr>
          <p:cNvSpPr>
            <a:spLocks noGrp="1"/>
          </p:cNvSpPr>
          <p:nvPr>
            <p:ph type="title"/>
          </p:nvPr>
        </p:nvSpPr>
        <p:spPr>
          <a:xfrm>
            <a:off x="329938" y="365125"/>
            <a:ext cx="11023862" cy="779463"/>
          </a:xfrm>
        </p:spPr>
        <p:txBody>
          <a:bodyPr>
            <a:noAutofit/>
          </a:bodyPr>
          <a:lstStyle/>
          <a:p>
            <a:r>
              <a:rPr lang="it-IT" sz="6000" dirty="0">
                <a:solidFill>
                  <a:srgbClr val="D60000"/>
                </a:solidFill>
                <a:latin typeface="Franklin Gothic Demi Cond" panose="020B0706030402020204" pitchFamily="34" charset="0"/>
              </a:rPr>
              <a:t>What’s Gamification?</a:t>
            </a:r>
          </a:p>
        </p:txBody>
      </p:sp>
      <p:sp>
        <p:nvSpPr>
          <p:cNvPr id="2" name="CasellaDiTesto 1">
            <a:extLst>
              <a:ext uri="{FF2B5EF4-FFF2-40B4-BE49-F238E27FC236}">
                <a16:creationId xmlns:a16="http://schemas.microsoft.com/office/drawing/2014/main" id="{4FDE8D07-D9C4-4ABA-A811-588E9FD70AFD}"/>
              </a:ext>
            </a:extLst>
          </p:cNvPr>
          <p:cNvSpPr txBox="1"/>
          <p:nvPr/>
        </p:nvSpPr>
        <p:spPr>
          <a:xfrm>
            <a:off x="329938" y="1144588"/>
            <a:ext cx="11532124" cy="1815882"/>
          </a:xfrm>
          <a:prstGeom prst="rect">
            <a:avLst/>
          </a:prstGeom>
          <a:noFill/>
        </p:spPr>
        <p:txBody>
          <a:bodyPr wrap="square" rtlCol="0">
            <a:spAutoFit/>
          </a:bodyPr>
          <a:lstStyle/>
          <a:p>
            <a:r>
              <a:rPr lang="en-US" sz="2800" b="1" dirty="0">
                <a:solidFill>
                  <a:schemeClr val="accent5">
                    <a:lumMod val="50000"/>
                  </a:schemeClr>
                </a:solidFill>
                <a:latin typeface="arial" panose="020B0604020202020204" pitchFamily="34" charset="0"/>
              </a:rPr>
              <a:t>Gamification is the use of elements borrowed from games and game design techniques in non-playful contexts, giving the freedom to reinvent a task by transforming it into a more fun and interactive experience.</a:t>
            </a:r>
            <a:endParaRPr lang="it-IT" sz="2800" dirty="0">
              <a:solidFill>
                <a:srgbClr val="202124"/>
              </a:solidFill>
              <a:latin typeface="arial" panose="020B0604020202020204" pitchFamily="34" charset="0"/>
            </a:endParaRPr>
          </a:p>
        </p:txBody>
      </p:sp>
      <p:sp>
        <p:nvSpPr>
          <p:cNvPr id="5" name="CasellaDiTesto 4">
            <a:extLst>
              <a:ext uri="{FF2B5EF4-FFF2-40B4-BE49-F238E27FC236}">
                <a16:creationId xmlns:a16="http://schemas.microsoft.com/office/drawing/2014/main" id="{DFBEF144-3376-4DD0-A2CC-3CD98C9A11F2}"/>
              </a:ext>
            </a:extLst>
          </p:cNvPr>
          <p:cNvSpPr txBox="1"/>
          <p:nvPr/>
        </p:nvSpPr>
        <p:spPr>
          <a:xfrm>
            <a:off x="329938" y="2822032"/>
            <a:ext cx="11532124" cy="1569660"/>
          </a:xfrm>
          <a:prstGeom prst="rect">
            <a:avLst/>
          </a:prstGeom>
          <a:noFill/>
        </p:spPr>
        <p:txBody>
          <a:bodyPr wrap="square">
            <a:spAutoFit/>
          </a:bodyPr>
          <a:lstStyle/>
          <a:p>
            <a:pPr marL="457200" indent="-457200">
              <a:buFont typeface="Arial" panose="020B0604020202020204" pitchFamily="34" charset="0"/>
              <a:buChar char="•"/>
            </a:pPr>
            <a:r>
              <a:rPr lang="en-US" sz="2400" dirty="0">
                <a:solidFill>
                  <a:schemeClr val="accent5">
                    <a:lumMod val="50000"/>
                  </a:schemeClr>
                </a:solidFill>
                <a:latin typeface="arial" panose="020B0604020202020204" pitchFamily="34" charset="0"/>
              </a:rPr>
              <a:t>Gamification is an activity, a practice, a process, it means doing something.</a:t>
            </a:r>
          </a:p>
          <a:p>
            <a:pPr marL="457200" indent="-457200">
              <a:buFont typeface="Arial" panose="020B0604020202020204" pitchFamily="34" charset="0"/>
              <a:buChar char="•"/>
            </a:pPr>
            <a:r>
              <a:rPr lang="en-US" sz="2400" dirty="0">
                <a:solidFill>
                  <a:schemeClr val="accent5">
                    <a:lumMod val="50000"/>
                  </a:schemeClr>
                </a:solidFill>
                <a:latin typeface="arial" panose="020B0604020202020204" pitchFamily="34" charset="0"/>
              </a:rPr>
              <a:t>Gamification Uses game design and techniques borrowed from games.</a:t>
            </a:r>
          </a:p>
          <a:p>
            <a:pPr marL="457200" indent="-457200">
              <a:buFont typeface="Arial" panose="020B0604020202020204" pitchFamily="34" charset="0"/>
              <a:buChar char="•"/>
            </a:pPr>
            <a:r>
              <a:rPr lang="en-US" sz="2400" dirty="0">
                <a:solidFill>
                  <a:schemeClr val="accent5">
                    <a:lumMod val="50000"/>
                  </a:schemeClr>
                </a:solidFill>
                <a:latin typeface="arial" panose="020B0604020202020204" pitchFamily="34" charset="0"/>
              </a:rPr>
              <a:t>Gamification is applied in non-playful contexts.</a:t>
            </a:r>
          </a:p>
          <a:p>
            <a:pPr marL="457200" indent="-457200">
              <a:buFont typeface="Arial" panose="020B0604020202020204" pitchFamily="34" charset="0"/>
              <a:buChar char="•"/>
            </a:pPr>
            <a:r>
              <a:rPr lang="en-US" sz="2400" dirty="0">
                <a:solidFill>
                  <a:schemeClr val="accent5">
                    <a:lumMod val="50000"/>
                  </a:schemeClr>
                </a:solidFill>
                <a:latin typeface="arial" panose="020B0604020202020204" pitchFamily="34" charset="0"/>
              </a:rPr>
              <a:t>Gamification wants to motivate people to achieve their goals.</a:t>
            </a:r>
            <a:endParaRPr lang="it-IT" sz="2400" dirty="0">
              <a:solidFill>
                <a:schemeClr val="accent5">
                  <a:lumMod val="50000"/>
                </a:schemeClr>
              </a:solidFill>
              <a:latin typeface="arial" panose="020B0604020202020204" pitchFamily="34" charset="0"/>
            </a:endParaRPr>
          </a:p>
        </p:txBody>
      </p:sp>
      <p:pic>
        <p:nvPicPr>
          <p:cNvPr id="8194" name="Picture 2" descr="La psicologia della gamification">
            <a:extLst>
              <a:ext uri="{FF2B5EF4-FFF2-40B4-BE49-F238E27FC236}">
                <a16:creationId xmlns:a16="http://schemas.microsoft.com/office/drawing/2014/main" id="{6A9538CD-CE98-47E8-BE2E-2074B1A4A45F}"/>
              </a:ext>
            </a:extLst>
          </p:cNvPr>
          <p:cNvPicPr>
            <a:picLocks noChangeAspect="1" noChangeArrowheads="1"/>
          </p:cNvPicPr>
          <p:nvPr/>
        </p:nvPicPr>
        <p:blipFill rotWithShape="1">
          <a:blip r:embed="rId3" cstate="print">
            <a:clrChange>
              <a:clrFrom>
                <a:srgbClr val="2FAEC1"/>
              </a:clrFrom>
              <a:clrTo>
                <a:srgbClr val="2FAEC1">
                  <a:alpha val="0"/>
                </a:srgbClr>
              </a:clrTo>
            </a:clrChange>
            <a:extLst>
              <a:ext uri="{28A0092B-C50C-407E-A947-70E740481C1C}">
                <a14:useLocalDpi xmlns:a14="http://schemas.microsoft.com/office/drawing/2010/main" val="0"/>
              </a:ext>
            </a:extLst>
          </a:blip>
          <a:srcRect t="13968" b="15351"/>
          <a:stretch/>
        </p:blipFill>
        <p:spPr bwMode="auto">
          <a:xfrm>
            <a:off x="2922309" y="4483732"/>
            <a:ext cx="6002812" cy="2368485"/>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a:extLst>
              <a:ext uri="{FF2B5EF4-FFF2-40B4-BE49-F238E27FC236}">
                <a16:creationId xmlns:a16="http://schemas.microsoft.com/office/drawing/2014/main" id="{B3AF82F4-A361-4762-B6CF-C9BD09595A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3800" y="6002426"/>
            <a:ext cx="668181" cy="755712"/>
          </a:xfrm>
          <a:prstGeom prst="rect">
            <a:avLst/>
          </a:prstGeom>
        </p:spPr>
      </p:pic>
      <p:pic>
        <p:nvPicPr>
          <p:cNvPr id="9" name="Immagine 8">
            <a:extLst>
              <a:ext uri="{FF2B5EF4-FFF2-40B4-BE49-F238E27FC236}">
                <a16:creationId xmlns:a16="http://schemas.microsoft.com/office/drawing/2014/main" id="{FFC6AAD9-2FCE-4AC9-BADF-A67A7C0AE233}"/>
              </a:ext>
            </a:extLst>
          </p:cNvPr>
          <p:cNvPicPr>
            <a:picLocks noChangeAspect="1"/>
          </p:cNvPicPr>
          <p:nvPr/>
        </p:nvPicPr>
        <p:blipFill>
          <a:blip r:embed="rId5"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152366" y="6182553"/>
            <a:ext cx="1014506" cy="658152"/>
          </a:xfrm>
          <a:prstGeom prst="rect">
            <a:avLst/>
          </a:prstGeom>
        </p:spPr>
      </p:pic>
      <p:pic>
        <p:nvPicPr>
          <p:cNvPr id="10" name="Picture 2" descr="Trasparenza e legalità. Protocollo d'intesa Erasmus +: lunedì la firma -  Normanno.com">
            <a:extLst>
              <a:ext uri="{FF2B5EF4-FFF2-40B4-BE49-F238E27FC236}">
                <a16:creationId xmlns:a16="http://schemas.microsoft.com/office/drawing/2014/main" id="{E8D92A11-9745-41B7-A0DF-21E7B998825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3494" y="6217645"/>
            <a:ext cx="1098644" cy="61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927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amification: Its Meaning, Stats, Types, Examples &amp; More!">
            <a:extLst>
              <a:ext uri="{FF2B5EF4-FFF2-40B4-BE49-F238E27FC236}">
                <a16:creationId xmlns:a16="http://schemas.microsoft.com/office/drawing/2014/main" id="{71C7C628-987B-4448-8CFF-748ACB9EB183}"/>
              </a:ext>
            </a:extLst>
          </p:cNvPr>
          <p:cNvPicPr>
            <a:picLocks noChangeAspect="1" noChangeArrowheads="1"/>
          </p:cNvPicPr>
          <p:nvPr/>
        </p:nvPicPr>
        <p:blipFill rotWithShape="1">
          <a:blip r:embed="rId2" cstate="print">
            <a:clrChange>
              <a:clrFrom>
                <a:srgbClr val="FCFCFC"/>
              </a:clrFrom>
              <a:clrTo>
                <a:srgbClr val="FCFCFC">
                  <a:alpha val="0"/>
                </a:srgbClr>
              </a:clrTo>
            </a:clrChange>
            <a:extLst>
              <a:ext uri="{28A0092B-C50C-407E-A947-70E740481C1C}">
                <a14:useLocalDpi xmlns:a14="http://schemas.microsoft.com/office/drawing/2010/main" val="0"/>
              </a:ext>
            </a:extLst>
          </a:blip>
          <a:srcRect l="431" r="96284"/>
          <a:stretch/>
        </p:blipFill>
        <p:spPr bwMode="auto">
          <a:xfrm>
            <a:off x="0" y="2766654"/>
            <a:ext cx="12192000" cy="4091346"/>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4D50929F-B265-413A-8D3A-2B178BD281D6}"/>
              </a:ext>
            </a:extLst>
          </p:cNvPr>
          <p:cNvSpPr>
            <a:spLocks noGrp="1"/>
          </p:cNvSpPr>
          <p:nvPr>
            <p:ph type="title"/>
          </p:nvPr>
        </p:nvSpPr>
        <p:spPr>
          <a:xfrm>
            <a:off x="329938" y="365125"/>
            <a:ext cx="11023862" cy="779463"/>
          </a:xfrm>
        </p:spPr>
        <p:txBody>
          <a:bodyPr>
            <a:noAutofit/>
          </a:bodyPr>
          <a:lstStyle/>
          <a:p>
            <a:r>
              <a:rPr lang="en-US" sz="6000" dirty="0">
                <a:solidFill>
                  <a:srgbClr val="D60000"/>
                </a:solidFill>
                <a:latin typeface="Franklin Gothic Demi Cond" panose="020B0706030402020204" pitchFamily="34" charset="0"/>
              </a:rPr>
              <a:t>What is the purpose of gamification?</a:t>
            </a:r>
            <a:endParaRPr lang="it-IT" sz="6000" dirty="0">
              <a:solidFill>
                <a:srgbClr val="D60000"/>
              </a:solidFill>
              <a:latin typeface="Franklin Gothic Demi Cond" panose="020B0706030402020204" pitchFamily="34" charset="0"/>
            </a:endParaRPr>
          </a:p>
        </p:txBody>
      </p:sp>
      <p:sp>
        <p:nvSpPr>
          <p:cNvPr id="5" name="CasellaDiTesto 4">
            <a:extLst>
              <a:ext uri="{FF2B5EF4-FFF2-40B4-BE49-F238E27FC236}">
                <a16:creationId xmlns:a16="http://schemas.microsoft.com/office/drawing/2014/main" id="{C1E6A43B-25D4-428B-A97F-3F33C8573F98}"/>
              </a:ext>
            </a:extLst>
          </p:cNvPr>
          <p:cNvSpPr txBox="1"/>
          <p:nvPr/>
        </p:nvSpPr>
        <p:spPr>
          <a:xfrm>
            <a:off x="329938" y="1234911"/>
            <a:ext cx="11726944" cy="1815882"/>
          </a:xfrm>
          <a:prstGeom prst="rect">
            <a:avLst/>
          </a:prstGeom>
          <a:noFill/>
        </p:spPr>
        <p:txBody>
          <a:bodyPr wrap="square">
            <a:spAutoFit/>
          </a:bodyPr>
          <a:lstStyle/>
          <a:p>
            <a:r>
              <a:rPr lang="en-US" sz="2800" dirty="0">
                <a:solidFill>
                  <a:schemeClr val="accent1">
                    <a:lumMod val="50000"/>
                  </a:schemeClr>
                </a:solidFill>
                <a:latin typeface="arial" panose="020B0604020202020204" pitchFamily="34" charset="0"/>
              </a:rPr>
              <a:t>Gamifying is thinking, designing and relocating mechanics, dynamics and game elements in daily systems or processes with the aim of orienting oneself to solving concrete problems or, at the same time, to motivate children.</a:t>
            </a:r>
            <a:endParaRPr lang="it-IT" sz="2800" dirty="0">
              <a:solidFill>
                <a:schemeClr val="accent1">
                  <a:lumMod val="50000"/>
                </a:schemeClr>
              </a:solidFill>
              <a:latin typeface="arial" panose="020B0604020202020204" pitchFamily="34" charset="0"/>
            </a:endParaRPr>
          </a:p>
        </p:txBody>
      </p:sp>
      <p:pic>
        <p:nvPicPr>
          <p:cNvPr id="4098" name="Picture 2" descr="Gamification: Its Meaning, Stats, Types, Examples &amp; More!">
            <a:extLst>
              <a:ext uri="{FF2B5EF4-FFF2-40B4-BE49-F238E27FC236}">
                <a16:creationId xmlns:a16="http://schemas.microsoft.com/office/drawing/2014/main" id="{2D11DD89-BEF3-455C-B6D1-853C5FEE19E8}"/>
              </a:ext>
            </a:extLst>
          </p:cNvPr>
          <p:cNvPicPr>
            <a:picLocks noChangeAspect="1" noChangeArrowheads="1"/>
          </p:cNvPicPr>
          <p:nvPr/>
        </p:nvPicPr>
        <p:blipFill rotWithShape="1">
          <a:blip r:embed="rId2" cstate="print">
            <a:clrChange>
              <a:clrFrom>
                <a:srgbClr val="FCFCFC"/>
              </a:clrFrom>
              <a:clrTo>
                <a:srgbClr val="FCFCFC">
                  <a:alpha val="0"/>
                </a:srgbClr>
              </a:clrTo>
            </a:clrChange>
            <a:extLst>
              <a:ext uri="{28A0092B-C50C-407E-A947-70E740481C1C}">
                <a14:useLocalDpi xmlns:a14="http://schemas.microsoft.com/office/drawing/2010/main" val="0"/>
              </a:ext>
            </a:extLst>
          </a:blip>
          <a:srcRect l="2961" r="7671"/>
          <a:stretch/>
        </p:blipFill>
        <p:spPr bwMode="auto">
          <a:xfrm>
            <a:off x="1574275" y="2898780"/>
            <a:ext cx="8191893" cy="3959220"/>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a:extLst>
              <a:ext uri="{FF2B5EF4-FFF2-40B4-BE49-F238E27FC236}">
                <a16:creationId xmlns:a16="http://schemas.microsoft.com/office/drawing/2014/main" id="{E19D7EA4-1460-43D3-AC8E-FDF6EB9236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6002426"/>
            <a:ext cx="668181" cy="755712"/>
          </a:xfrm>
          <a:prstGeom prst="rect">
            <a:avLst/>
          </a:prstGeom>
        </p:spPr>
      </p:pic>
      <p:pic>
        <p:nvPicPr>
          <p:cNvPr id="8" name="Immagine 7">
            <a:extLst>
              <a:ext uri="{FF2B5EF4-FFF2-40B4-BE49-F238E27FC236}">
                <a16:creationId xmlns:a16="http://schemas.microsoft.com/office/drawing/2014/main" id="{4E5A8768-EC3A-4DB4-88E1-497CC1919D98}"/>
              </a:ext>
            </a:extLst>
          </p:cNvPr>
          <p:cNvPicPr>
            <a:picLocks noChangeAspect="1"/>
          </p:cNvPicPr>
          <p:nvPr/>
        </p:nvPicPr>
        <p:blipFill>
          <a:blip r:embed="rId4"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152366" y="6182553"/>
            <a:ext cx="1014506" cy="658152"/>
          </a:xfrm>
          <a:prstGeom prst="rect">
            <a:avLst/>
          </a:prstGeom>
        </p:spPr>
      </p:pic>
      <p:pic>
        <p:nvPicPr>
          <p:cNvPr id="9" name="Picture 2" descr="Trasparenza e legalità. Protocollo d'intesa Erasmus +: lunedì la firma -  Normanno.com">
            <a:extLst>
              <a:ext uri="{FF2B5EF4-FFF2-40B4-BE49-F238E27FC236}">
                <a16:creationId xmlns:a16="http://schemas.microsoft.com/office/drawing/2014/main" id="{2543642C-1CD1-4DFA-8A78-1B3FC18907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3494" y="6217645"/>
            <a:ext cx="1098644" cy="61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472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amification: Its Meaning, Stats, Types, Examples &amp; More!">
            <a:extLst>
              <a:ext uri="{FF2B5EF4-FFF2-40B4-BE49-F238E27FC236}">
                <a16:creationId xmlns:a16="http://schemas.microsoft.com/office/drawing/2014/main" id="{D8ACEE81-1DFE-46E0-B24C-23528753432E}"/>
              </a:ext>
            </a:extLst>
          </p:cNvPr>
          <p:cNvPicPr>
            <a:picLocks noChangeAspect="1" noChangeArrowheads="1"/>
          </p:cNvPicPr>
          <p:nvPr/>
        </p:nvPicPr>
        <p:blipFill rotWithShape="1">
          <a:blip r:embed="rId2" cstate="print">
            <a:clrChange>
              <a:clrFrom>
                <a:srgbClr val="FCFCFC"/>
              </a:clrFrom>
              <a:clrTo>
                <a:srgbClr val="FCFCFC">
                  <a:alpha val="0"/>
                </a:srgbClr>
              </a:clrTo>
            </a:clrChange>
            <a:extLst>
              <a:ext uri="{28A0092B-C50C-407E-A947-70E740481C1C}">
                <a14:useLocalDpi xmlns:a14="http://schemas.microsoft.com/office/drawing/2010/main" val="0"/>
              </a:ext>
            </a:extLst>
          </a:blip>
          <a:srcRect l="431" r="96284"/>
          <a:stretch/>
        </p:blipFill>
        <p:spPr bwMode="auto">
          <a:xfrm>
            <a:off x="0" y="2766654"/>
            <a:ext cx="12192000" cy="4091346"/>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4D50929F-B265-413A-8D3A-2B178BD281D6}"/>
              </a:ext>
            </a:extLst>
          </p:cNvPr>
          <p:cNvSpPr>
            <a:spLocks noGrp="1"/>
          </p:cNvSpPr>
          <p:nvPr>
            <p:ph type="title"/>
          </p:nvPr>
        </p:nvSpPr>
        <p:spPr>
          <a:xfrm>
            <a:off x="329938" y="365125"/>
            <a:ext cx="11023862" cy="1171444"/>
          </a:xfrm>
        </p:spPr>
        <p:txBody>
          <a:bodyPr>
            <a:noAutofit/>
          </a:bodyPr>
          <a:lstStyle/>
          <a:p>
            <a:r>
              <a:rPr lang="en-US" sz="5400" dirty="0">
                <a:solidFill>
                  <a:srgbClr val="D60000"/>
                </a:solidFill>
                <a:latin typeface="Franklin Gothic Demi Cond" panose="020B0706030402020204" pitchFamily="34" charset="0"/>
              </a:rPr>
              <a:t>What is the function of gamification in the school environment?</a:t>
            </a:r>
            <a:endParaRPr lang="it-IT" sz="5400" dirty="0">
              <a:solidFill>
                <a:srgbClr val="D60000"/>
              </a:solidFill>
              <a:latin typeface="Franklin Gothic Demi Cond" panose="020B0706030402020204" pitchFamily="34" charset="0"/>
            </a:endParaRPr>
          </a:p>
        </p:txBody>
      </p:sp>
      <p:sp>
        <p:nvSpPr>
          <p:cNvPr id="6" name="CasellaDiTesto 5">
            <a:extLst>
              <a:ext uri="{FF2B5EF4-FFF2-40B4-BE49-F238E27FC236}">
                <a16:creationId xmlns:a16="http://schemas.microsoft.com/office/drawing/2014/main" id="{B19001EE-8137-4695-8AD6-11532EA982F2}"/>
              </a:ext>
            </a:extLst>
          </p:cNvPr>
          <p:cNvSpPr txBox="1"/>
          <p:nvPr/>
        </p:nvSpPr>
        <p:spPr>
          <a:xfrm>
            <a:off x="329938" y="1752914"/>
            <a:ext cx="11736371" cy="3693319"/>
          </a:xfrm>
          <a:prstGeom prst="rect">
            <a:avLst/>
          </a:prstGeom>
          <a:noFill/>
        </p:spPr>
        <p:txBody>
          <a:bodyPr wrap="square">
            <a:spAutoFit/>
          </a:bodyPr>
          <a:lstStyle/>
          <a:p>
            <a:r>
              <a:rPr lang="en-US" sz="2600" b="1" dirty="0">
                <a:solidFill>
                  <a:schemeClr val="accent1">
                    <a:lumMod val="50000"/>
                  </a:schemeClr>
                </a:solidFill>
                <a:latin typeface="arial" panose="020B0604020202020204" pitchFamily="34" charset="0"/>
              </a:rPr>
              <a:t>Learn by playing! We can say that the game is the original form of our knowledge, it is probably our first tool for acquiring awareness and the main way of learning.</a:t>
            </a:r>
            <a:endParaRPr lang="it-IT" sz="2600" dirty="0">
              <a:solidFill>
                <a:schemeClr val="accent1">
                  <a:lumMod val="50000"/>
                </a:schemeClr>
              </a:solidFill>
              <a:latin typeface="arial" panose="020B0604020202020204" pitchFamily="34" charset="0"/>
            </a:endParaRPr>
          </a:p>
          <a:p>
            <a:endParaRPr lang="it-IT" sz="2600" dirty="0">
              <a:solidFill>
                <a:schemeClr val="accent1">
                  <a:lumMod val="50000"/>
                </a:schemeClr>
              </a:solidFill>
              <a:latin typeface="arial" panose="020B0604020202020204" pitchFamily="34" charset="0"/>
            </a:endParaRPr>
          </a:p>
          <a:p>
            <a:r>
              <a:rPr lang="en-US" sz="2600" dirty="0">
                <a:solidFill>
                  <a:schemeClr val="accent1">
                    <a:lumMod val="50000"/>
                  </a:schemeClr>
                </a:solidFill>
                <a:latin typeface="arial" panose="020B0604020202020204" pitchFamily="34" charset="0"/>
              </a:rPr>
              <a:t>In fact, several studies confirm that play makes learning effective through three main elements:</a:t>
            </a:r>
          </a:p>
          <a:p>
            <a:pPr marL="457200" indent="-457200">
              <a:buFont typeface="Arial" panose="020B0604020202020204" pitchFamily="34" charset="0"/>
              <a:buChar char="•"/>
            </a:pPr>
            <a:r>
              <a:rPr lang="en-US" sz="2600" b="1" dirty="0">
                <a:solidFill>
                  <a:schemeClr val="accent1">
                    <a:lumMod val="50000"/>
                  </a:schemeClr>
                </a:solidFill>
                <a:latin typeface="arial" panose="020B0604020202020204" pitchFamily="34" charset="0"/>
              </a:rPr>
              <a:t>Motivation</a:t>
            </a:r>
          </a:p>
          <a:p>
            <a:pPr marL="457200" indent="-457200">
              <a:buFont typeface="Arial" panose="020B0604020202020204" pitchFamily="34" charset="0"/>
              <a:buChar char="•"/>
            </a:pPr>
            <a:r>
              <a:rPr lang="en-US" sz="2600" b="1" dirty="0">
                <a:solidFill>
                  <a:schemeClr val="accent1">
                    <a:lumMod val="50000"/>
                  </a:schemeClr>
                </a:solidFill>
                <a:latin typeface="arial" panose="020B0604020202020204" pitchFamily="34" charset="0"/>
              </a:rPr>
              <a:t>Interactivity</a:t>
            </a:r>
          </a:p>
          <a:p>
            <a:pPr marL="457200" indent="-457200">
              <a:buFont typeface="Arial" panose="020B0604020202020204" pitchFamily="34" charset="0"/>
              <a:buChar char="•"/>
            </a:pPr>
            <a:r>
              <a:rPr lang="en-US" sz="2600" b="1" dirty="0">
                <a:solidFill>
                  <a:schemeClr val="accent1">
                    <a:lumMod val="50000"/>
                  </a:schemeClr>
                </a:solidFill>
                <a:latin typeface="arial" panose="020B0604020202020204" pitchFamily="34" charset="0"/>
              </a:rPr>
              <a:t>Involvem</a:t>
            </a:r>
            <a:r>
              <a:rPr lang="en-US" sz="2600" dirty="0">
                <a:solidFill>
                  <a:schemeClr val="accent1">
                    <a:lumMod val="50000"/>
                  </a:schemeClr>
                </a:solidFill>
                <a:latin typeface="arial" panose="020B0604020202020204" pitchFamily="34" charset="0"/>
              </a:rPr>
              <a:t>ent</a:t>
            </a:r>
            <a:endParaRPr lang="it-IT" sz="2600" b="1" dirty="0">
              <a:solidFill>
                <a:schemeClr val="accent1">
                  <a:lumMod val="50000"/>
                </a:schemeClr>
              </a:solidFill>
              <a:latin typeface="arial" panose="020B0604020202020204" pitchFamily="34" charset="0"/>
            </a:endParaRPr>
          </a:p>
        </p:txBody>
      </p:sp>
      <p:pic>
        <p:nvPicPr>
          <p:cNvPr id="8" name="Immagine 7">
            <a:extLst>
              <a:ext uri="{FF2B5EF4-FFF2-40B4-BE49-F238E27FC236}">
                <a16:creationId xmlns:a16="http://schemas.microsoft.com/office/drawing/2014/main" id="{00ABA842-7ABD-4B7C-A279-90C9B00FA1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6002426"/>
            <a:ext cx="668181" cy="755712"/>
          </a:xfrm>
          <a:prstGeom prst="rect">
            <a:avLst/>
          </a:prstGeom>
        </p:spPr>
      </p:pic>
      <p:pic>
        <p:nvPicPr>
          <p:cNvPr id="5122" name="Picture 2" descr="Gamification a scuola: tra mito e realtà - IF2022">
            <a:extLst>
              <a:ext uri="{FF2B5EF4-FFF2-40B4-BE49-F238E27FC236}">
                <a16:creationId xmlns:a16="http://schemas.microsoft.com/office/drawing/2014/main" id="{7FDA02E1-DD90-4BF2-B1E3-AB5AC2C423BF}"/>
              </a:ext>
            </a:extLst>
          </p:cNvPr>
          <p:cNvPicPr>
            <a:picLocks noChangeAspect="1" noChangeArrowheads="1"/>
          </p:cNvPicPr>
          <p:nvPr/>
        </p:nvPicPr>
        <p:blipFill>
          <a:blip r:embed="rId4" cstate="print">
            <a:clrChange>
              <a:clrFrom>
                <a:srgbClr val="5091B9"/>
              </a:clrFrom>
              <a:clrTo>
                <a:srgbClr val="5091B9">
                  <a:alpha val="0"/>
                </a:srgbClr>
              </a:clrTo>
            </a:clrChange>
            <a:extLst>
              <a:ext uri="{28A0092B-C50C-407E-A947-70E740481C1C}">
                <a14:useLocalDpi xmlns:a14="http://schemas.microsoft.com/office/drawing/2010/main" val="0"/>
              </a:ext>
            </a:extLst>
          </a:blip>
          <a:srcRect/>
          <a:stretch>
            <a:fillRect/>
          </a:stretch>
        </p:blipFill>
        <p:spPr bwMode="auto">
          <a:xfrm>
            <a:off x="5303364" y="4471055"/>
            <a:ext cx="4773890" cy="2386945"/>
          </a:xfrm>
          <a:prstGeom prst="rect">
            <a:avLst/>
          </a:prstGeom>
          <a:noFill/>
          <a:extLst>
            <a:ext uri="{909E8E84-426E-40DD-AFC4-6F175D3DCCD1}">
              <a14:hiddenFill xmlns:a14="http://schemas.microsoft.com/office/drawing/2010/main">
                <a:solidFill>
                  <a:srgbClr val="FFFFFF"/>
                </a:solidFill>
              </a14:hiddenFill>
            </a:ext>
          </a:extLst>
        </p:spPr>
      </p:pic>
      <p:pic>
        <p:nvPicPr>
          <p:cNvPr id="9" name="Immagine 8">
            <a:extLst>
              <a:ext uri="{FF2B5EF4-FFF2-40B4-BE49-F238E27FC236}">
                <a16:creationId xmlns:a16="http://schemas.microsoft.com/office/drawing/2014/main" id="{92409161-E628-412D-A222-69EDFDC35328}"/>
              </a:ext>
            </a:extLst>
          </p:cNvPr>
          <p:cNvPicPr>
            <a:picLocks noChangeAspect="1"/>
          </p:cNvPicPr>
          <p:nvPr/>
        </p:nvPicPr>
        <p:blipFill>
          <a:blip r:embed="rId5" cstate="print">
            <a:clrChange>
              <a:clrFrom>
                <a:srgbClr val="FFFEF9"/>
              </a:clrFrom>
              <a:clrTo>
                <a:srgbClr val="FFFEF9">
                  <a:alpha val="0"/>
                </a:srgbClr>
              </a:clrTo>
            </a:clrChange>
            <a:extLst>
              <a:ext uri="{28A0092B-C50C-407E-A947-70E740481C1C}">
                <a14:useLocalDpi xmlns:a14="http://schemas.microsoft.com/office/drawing/2010/main" val="0"/>
              </a:ext>
            </a:extLst>
          </a:blip>
          <a:stretch>
            <a:fillRect/>
          </a:stretch>
        </p:blipFill>
        <p:spPr>
          <a:xfrm>
            <a:off x="152366" y="6182553"/>
            <a:ext cx="1014506" cy="658152"/>
          </a:xfrm>
          <a:prstGeom prst="rect">
            <a:avLst/>
          </a:prstGeom>
        </p:spPr>
      </p:pic>
      <p:pic>
        <p:nvPicPr>
          <p:cNvPr id="10" name="Picture 2" descr="Trasparenza e legalità. Protocollo d'intesa Erasmus +: lunedì la firma -  Normanno.com">
            <a:extLst>
              <a:ext uri="{FF2B5EF4-FFF2-40B4-BE49-F238E27FC236}">
                <a16:creationId xmlns:a16="http://schemas.microsoft.com/office/drawing/2014/main" id="{F51C1213-50D0-49FF-A035-FEEADC89324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3494" y="6217645"/>
            <a:ext cx="1098644" cy="61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40274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2104</TotalTime>
  <Words>1424</Words>
  <Application>Microsoft Office PowerPoint</Application>
  <PresentationFormat>Widescreen</PresentationFormat>
  <Paragraphs>117</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Arial</vt:lpstr>
      <vt:lpstr>Bahnschrift SemiBold Condensed</vt:lpstr>
      <vt:lpstr>Bahnschrift SemiBold SemiConden</vt:lpstr>
      <vt:lpstr>Calibri</vt:lpstr>
      <vt:lpstr>Calibri Light</vt:lpstr>
      <vt:lpstr>CF Jacques Parizeau</vt:lpstr>
      <vt:lpstr>Comic Sans MS</vt:lpstr>
      <vt:lpstr>Franklin Gothic Demi Cond</vt:lpstr>
      <vt:lpstr>Tema di Office</vt:lpstr>
      <vt:lpstr>Progetto Reset</vt:lpstr>
      <vt:lpstr>Gamification as engaging learning methodology</vt:lpstr>
      <vt:lpstr>Education in the future: gamification, robots e blockchain</vt:lpstr>
      <vt:lpstr>Robot e Robotics</vt:lpstr>
      <vt:lpstr>The Blockchain</vt:lpstr>
      <vt:lpstr>PowerPoint Presentation</vt:lpstr>
      <vt:lpstr>What’s Gamification?</vt:lpstr>
      <vt:lpstr>What is the purpose of gamification?</vt:lpstr>
      <vt:lpstr>What is the function of gamification in the school environment?</vt:lpstr>
      <vt:lpstr>What happens while we play?</vt:lpstr>
      <vt:lpstr>How to implement gamification in the classroom?</vt:lpstr>
      <vt:lpstr>Segment the program into levels</vt:lpstr>
      <vt:lpstr>Promote socialization and group works</vt:lpstr>
      <vt:lpstr>Points, rankings and rules systems</vt:lpstr>
      <vt:lpstr>Keyword and four fixed points</vt:lpstr>
      <vt:lpstr>PowerPoint Presentation</vt:lpstr>
      <vt:lpstr>Critical issues in gamification</vt:lpstr>
      <vt:lpstr>Gamification does not replace the teacher's charisma</vt:lpstr>
      <vt:lpstr>Gamification as engaging learning methodology</vt:lpstr>
      <vt:lpstr>Andiamo su Kahoot.it ed inseriamo il codice </vt:lpstr>
      <vt:lpstr>Gamification as engaging learning methodology</vt:lpstr>
      <vt:lpstr>Let’s go on https://genial.ly/</vt:lpstr>
      <vt:lpstr>Click on the Login button at the top right</vt:lpstr>
      <vt:lpstr>Enter your credentials and click the Login button</vt:lpstr>
      <vt:lpstr>Gamification as engaging learning methodology</vt:lpstr>
      <vt:lpstr>Let’s share our impressions ...</vt:lpstr>
      <vt:lpstr>…</vt:lpstr>
      <vt:lpstr>WHICH TOOLS CAN INNOVATE LEARNING?</vt:lpstr>
      <vt:lpstr>HOW WILL DIGITAL SKILLS INFLUENCE LEARNING?</vt:lpstr>
      <vt:lpstr>WHAT DID WE LEARN FROM THE PANDEMIC IN TERMS OF TRAINING AND LEARNING?</vt:lpstr>
      <vt:lpstr>Progetto Reset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Associazione Koinokalo Aps</dc:title>
  <dc:creator>Erra Giovanni</dc:creator>
  <cp:lastModifiedBy>Dario</cp:lastModifiedBy>
  <cp:revision>89</cp:revision>
  <dcterms:created xsi:type="dcterms:W3CDTF">2022-02-08T18:07:35Z</dcterms:created>
  <dcterms:modified xsi:type="dcterms:W3CDTF">2022-04-20T06:49:11Z</dcterms:modified>
</cp:coreProperties>
</file>