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png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64" r:id="rId4"/>
    <p:sldId id="266" r:id="rId5"/>
    <p:sldId id="265" r:id="rId6"/>
    <p:sldId id="256" r:id="rId7"/>
    <p:sldId id="269" r:id="rId8"/>
    <p:sldId id="268" r:id="rId9"/>
    <p:sldId id="267" r:id="rId10"/>
    <p:sldId id="270" r:id="rId11"/>
    <p:sldId id="280" r:id="rId12"/>
    <p:sldId id="271" r:id="rId13"/>
    <p:sldId id="282" r:id="rId14"/>
    <p:sldId id="281" r:id="rId15"/>
    <p:sldId id="273" r:id="rId16"/>
    <p:sldId id="261" r:id="rId17"/>
    <p:sldId id="272" r:id="rId18"/>
    <p:sldId id="274" r:id="rId19"/>
    <p:sldId id="284" r:id="rId20"/>
    <p:sldId id="275" r:id="rId21"/>
    <p:sldId id="285" r:id="rId22"/>
    <p:sldId id="276" r:id="rId23"/>
    <p:sldId id="286" r:id="rId24"/>
    <p:sldId id="287" r:id="rId25"/>
    <p:sldId id="289" r:id="rId26"/>
    <p:sldId id="290" r:id="rId27"/>
    <p:sldId id="291" r:id="rId28"/>
    <p:sldId id="277" r:id="rId29"/>
    <p:sldId id="278" r:id="rId30"/>
    <p:sldId id="279" r:id="rId31"/>
    <p:sldId id="288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087AC0"/>
    <a:srgbClr val="52518F"/>
    <a:srgbClr val="903674"/>
    <a:srgbClr val="CD4E70"/>
    <a:srgbClr val="BC0000"/>
    <a:srgbClr val="7B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746E33-3AC6-43A4-80E0-697E25EE9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B8B36B-FE01-4E80-B8BC-35AF4108B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21781B-8509-4440-AFDE-AA677967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2FC-54A1-48AA-BA07-636C497A8C6A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ABAA32-59AA-4593-9295-9B8FB23F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FA076D-0459-43CF-A04D-515AE1240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6422-AA39-4FE0-BE6C-EF94562BE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885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6D4EC1-8DB6-4A13-8D60-EF2CB93F7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6088F2-4552-4532-BCE7-C216989D6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F6769D-2165-45BA-8B1B-6B46B6D50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2FC-54A1-48AA-BA07-636C497A8C6A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5124D3-BBBB-43E9-85DA-D0CB3B9E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BCFDEA-2168-4093-8328-2D93EEDB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6422-AA39-4FE0-BE6C-EF94562BE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53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310A4D-A9A1-480D-95B9-AC1182D1B2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8ACB27-F9EA-4716-AAB5-033B26DA6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FBA5D7-D818-4EE6-BD18-179C01DB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2FC-54A1-48AA-BA07-636C497A8C6A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A20F05-053B-40E7-A3AD-D4D1043A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02E03A-AEE7-4ACC-A4D2-2099C31F0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6422-AA39-4FE0-BE6C-EF94562BE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A847DE-E7D2-48D3-ABB4-F85D3FE1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76D70E-8E5A-471A-B77F-A18B14DF9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952C83-10A1-4DEA-98AD-D5281636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2FC-54A1-48AA-BA07-636C497A8C6A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978A16-262F-4E81-B6DC-B80BDCF1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BBA2F2-E071-446A-88BB-450AF931B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6422-AA39-4FE0-BE6C-EF94562BE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08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9250A-2F57-4ACA-8CE8-106C6D293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441B814-AF12-4809-A95D-D8A2C372B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1894D3-5572-403B-9E9A-559E3134D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2FC-54A1-48AA-BA07-636C497A8C6A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EB4FF2-5013-477E-A192-13075E0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CA29DF-C017-4243-AE87-55CB399E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6422-AA39-4FE0-BE6C-EF94562BE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73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7AA6F3-EAF3-4AB7-ADA7-6492E2E2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F2CB94-2B78-4883-9F76-2C703FA6B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A7BB72-F09A-4E79-87A4-BAA8F80F8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EC1F32-B2FD-4D85-A568-44B0B9EA9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2FC-54A1-48AA-BA07-636C497A8C6A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FBAF8E-00F4-4E37-A787-C83E9CE2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50F0C0-4FF6-4A48-A10F-9B9BE1DA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6422-AA39-4FE0-BE6C-EF94562BE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90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CBC824-946E-404A-AB4B-67F66C35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F926FC-C6B3-47AC-A45F-4795DF5CE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B66956-773B-4D24-BC90-E2D95769C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7636FF-FB7F-42F1-B491-CE6B8645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E7BF541-4E41-4290-9ACC-78BF5B52F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5075D5C-7652-438C-AC45-B69FA638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2FC-54A1-48AA-BA07-636C497A8C6A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54C2B72-8002-4193-B696-C93B30FE9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17A5C4-5A8B-4F34-8A41-2D5342B3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6422-AA39-4FE0-BE6C-EF94562BE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83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2800DE-0784-4DAE-BB8E-30205F330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F2AB82E-DC2D-46AF-AC25-82F91587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2FC-54A1-48AA-BA07-636C497A8C6A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77A332-6146-4E1A-9DC0-7E84ABEA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FA5075-6253-456A-B8E3-411DD03E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6422-AA39-4FE0-BE6C-EF94562BE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26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93BA77C-6988-4B27-A1BD-3B093AD9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2FC-54A1-48AA-BA07-636C497A8C6A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5B1300-E9EF-4535-9054-2A5D144F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860256-185B-4E3A-9C3A-8D4B1C64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6422-AA39-4FE0-BE6C-EF94562BE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36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E28A6-ECF4-4078-9278-DFBEBDCED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793942-F9B3-4F02-A043-A3E208DBD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D7AB18-4186-42BD-9C67-781831EAB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F7BB8C2-C987-461D-8270-7B5AB568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2FC-54A1-48AA-BA07-636C497A8C6A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7BE2A7-208B-4FA7-A00B-4615C192E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5D5B7C-083B-4A4E-9347-C4274AD5D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6422-AA39-4FE0-BE6C-EF94562BE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34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3C2919-9FB0-401F-A492-C40B88A58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BDF7125-E1A7-4253-9EE8-BE0A2C86E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818586-DD4C-4F70-8902-EFD72B0C0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DD7944-370C-49A1-A174-2E6AD690C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052FC-54A1-48AA-BA07-636C497A8C6A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4BC8DC-3D10-4D6D-B696-DC90E5CC1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2ACB53-E0FF-404D-8E3A-8AB4AA0C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6422-AA39-4FE0-BE6C-EF94562BE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68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A41059A-1B14-4FCF-8817-4311F638E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1399BF-10A7-4AC2-AB66-34A9C822E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90527E-8E56-4AF0-9FF5-093D5EFA3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052FC-54A1-48AA-BA07-636C497A8C6A}" type="datetimeFigureOut">
              <a:rPr lang="it-IT" smtClean="0"/>
              <a:t>14/04/2022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09168A-8D01-4084-984D-2F190838B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2AC954-E076-4E50-9019-81E599181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6422-AA39-4FE0-BE6C-EF94562BEFA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12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utente.prova@koinokalo.i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utente.prova@koinokalo.i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384DA-C270-44A6-BD03-CB44C102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8800" dirty="0">
                <a:solidFill>
                  <a:schemeClr val="accent5">
                    <a:lumMod val="50000"/>
                  </a:schemeClr>
                </a:solidFill>
                <a:latin typeface="CF Jacques Parizeau" pitchFamily="2" charset="0"/>
              </a:rPr>
              <a:t>Progetto Reset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45BE44-6A10-4266-8BE7-13E56E5B2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1838227"/>
            <a:ext cx="11425287" cy="2364752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8000" dirty="0" err="1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REinventing</a:t>
            </a:r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 School Education Toward a digital world</a:t>
            </a:r>
          </a:p>
          <a:p>
            <a:pPr marL="0" indent="0" algn="ctr">
              <a:buNone/>
            </a:pPr>
            <a:br>
              <a:rPr lang="en-US" sz="8000" dirty="0">
                <a:solidFill>
                  <a:schemeClr val="accent6">
                    <a:lumMod val="75000"/>
                  </a:schemeClr>
                </a:solidFill>
                <a:latin typeface="CF Jacques Parizeau" pitchFamily="2" charset="0"/>
              </a:rPr>
            </a:br>
            <a:r>
              <a:rPr lang="en-US" sz="11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Gamification as engaging learning methodology</a:t>
            </a:r>
          </a:p>
          <a:p>
            <a:pPr marL="0" indent="0" algn="ctr">
              <a:buNone/>
            </a:pPr>
            <a:endParaRPr lang="en-US" sz="8000" dirty="0">
              <a:solidFill>
                <a:schemeClr val="accent6">
                  <a:lumMod val="75000"/>
                </a:schemeClr>
              </a:solidFill>
              <a:latin typeface="CF Jacques Parizeau" pitchFamily="2" charset="0"/>
            </a:endParaRPr>
          </a:p>
          <a:p>
            <a:pPr marL="0" indent="0" algn="ctr">
              <a:buNone/>
            </a:pPr>
            <a:r>
              <a:rPr lang="it-IT" sz="5800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Reinventare l’istruzione scolastica verso un mondo digitale</a:t>
            </a:r>
            <a:endParaRPr lang="en-US" sz="8000" dirty="0">
              <a:solidFill>
                <a:schemeClr val="accent5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0" indent="0" algn="ctr">
              <a:buNone/>
            </a:pPr>
            <a:endParaRPr lang="en-US" sz="8000" dirty="0">
              <a:solidFill>
                <a:schemeClr val="accent6">
                  <a:lumMod val="75000"/>
                </a:schemeClr>
              </a:solidFill>
              <a:latin typeface="CF Jacques Parizeau" pitchFamily="2" charset="0"/>
            </a:endParaRPr>
          </a:p>
          <a:p>
            <a:pPr marL="0" indent="0" algn="ctr"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651759-7886-4629-9A34-0ED8D96B9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04" y="4350518"/>
            <a:ext cx="1564391" cy="176932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96C6301-1B8D-4347-B960-2D3F3343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1967"/>
            <a:ext cx="2922633" cy="1896033"/>
          </a:xfrm>
          <a:prstGeom prst="rect">
            <a:avLst/>
          </a:prstGeom>
        </p:spPr>
      </p:pic>
      <p:pic>
        <p:nvPicPr>
          <p:cNvPr id="3074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6B0EE457-E0D0-44FA-9451-B86391A56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226" y="5072458"/>
            <a:ext cx="3140765" cy="17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3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700104"/>
          </a:xfrm>
        </p:spPr>
        <p:txBody>
          <a:bodyPr>
            <a:noAutofit/>
          </a:bodyPr>
          <a:lstStyle/>
          <a:p>
            <a:r>
              <a:rPr lang="it-IT" sz="54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Cosa avviene mentre giochiamo?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329938" y="1065229"/>
            <a:ext cx="117363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Il gioco aiuta a concentrarsi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 concretizzarsi sull’obiettivo. </a:t>
            </a:r>
          </a:p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 videogame sono in grado di stimolare motivazione, interesse, creatività, senso di appartenenza e felicità, sentimenti che si traducono in risorse immediatamente spendibili nelle attività quotidiane.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B77DFBF-6BE7-4AC7-B50B-482741424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7170" name="Picture 2" descr="Life 3.0 | SERIOUS GAMES: IMPARARE GIOCANDO">
            <a:extLst>
              <a:ext uri="{FF2B5EF4-FFF2-40B4-BE49-F238E27FC236}">
                <a16:creationId xmlns:a16="http://schemas.microsoft.com/office/drawing/2014/main" id="{BE79D7E1-FD8C-49ED-9F00-22053AD55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96"/>
          <a:stretch/>
        </p:blipFill>
        <p:spPr bwMode="auto">
          <a:xfrm>
            <a:off x="6821373" y="3626813"/>
            <a:ext cx="4962132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354901-9923-417B-A680-06C6FDC610C6}"/>
              </a:ext>
            </a:extLst>
          </p:cNvPr>
          <p:cNvSpPr txBox="1"/>
          <p:nvPr/>
        </p:nvSpPr>
        <p:spPr>
          <a:xfrm>
            <a:off x="329939" y="3055856"/>
            <a:ext cx="88491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Le dinamiche del gioco consentono infatti di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immergersi in ambientazioni distanti dalla realtà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catapultando il partecipante a prendere parte a diverse sfide e scelte per poter raggiungere gli obiettivi preposti.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A05E87A-D3A7-4110-B57D-EE058F49FF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10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8B7CDC28-B85B-42B5-8968-DB1A8A04A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7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926347"/>
          </a:xfrm>
        </p:spPr>
        <p:txBody>
          <a:bodyPr>
            <a:normAutofit fontScale="90000"/>
          </a:bodyPr>
          <a:lstStyle/>
          <a:p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Come attuare la </a:t>
            </a:r>
            <a:r>
              <a:rPr lang="it-IT" sz="6000" dirty="0" err="1">
                <a:solidFill>
                  <a:srgbClr val="D60000"/>
                </a:solidFill>
                <a:latin typeface="Franklin Gothic Demi Cond" panose="020B0706030402020204" pitchFamily="34" charset="0"/>
              </a:rPr>
              <a:t>gamification</a:t>
            </a:r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 in aula?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329938" y="1157276"/>
            <a:ext cx="115321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Vediamo quindi quali sono le principali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dinamiche del gioco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da applicare alla didattica per motivare gli alunni e permettere loro di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memorizzare informazioni in maniera significativa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 a lungo termine: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Segmentare il programma in livelli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Promuovere la socializzazione e i lavori di gruppo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Sistemi di punti, classifiche e regole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77548F0-0CDD-40CE-B35A-7519311D56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16386" name="Picture 2" descr="PROMEMORIA: ISCRIZIONI AI SERVIZI SCOLASTICI GESTITI DAL COMUNE E  INTEGRAZIONE RETTA DI FREQUENZA ALLA SCUOLA DELL'INFANZIA. - Comune di  Erbusco">
            <a:extLst>
              <a:ext uri="{FF2B5EF4-FFF2-40B4-BE49-F238E27FC236}">
                <a16:creationId xmlns:a16="http://schemas.microsoft.com/office/drawing/2014/main" id="{B0547D6F-7816-4C6D-BA09-4266DC7CB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40" y="4186730"/>
            <a:ext cx="9117487" cy="268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084B8D5-C83D-41A6-9FEC-3BF452557D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9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9A53767D-EEA2-4391-9AF9-278EF26F0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19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926347"/>
          </a:xfrm>
        </p:spPr>
        <p:txBody>
          <a:bodyPr>
            <a:normAutofit/>
          </a:bodyPr>
          <a:lstStyle/>
          <a:p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Segmentare il programma in livelli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329938" y="1291472"/>
            <a:ext cx="115321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Dividere il programma curricolare in tante sotto-fasi stimola gli studenti ad andare avanti e a risolvere in modo concreto i problemi. </a:t>
            </a:r>
          </a:p>
          <a:p>
            <a:pPr algn="just"/>
            <a:endParaRPr lang="it-IT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5E9FCC8-0633-48F1-9A53-CBB9E1E08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6150" name="Picture 6" descr="นวัตกรรมและเทคโนโลยีสารสนเทศทางการศึกษา: เทคนิคการสอนคณิตศาสตร์">
            <a:extLst>
              <a:ext uri="{FF2B5EF4-FFF2-40B4-BE49-F238E27FC236}">
                <a16:creationId xmlns:a16="http://schemas.microsoft.com/office/drawing/2014/main" id="{9E05C4A8-E9B8-431A-8E32-6515A3A97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37" y="2143787"/>
            <a:ext cx="4236562" cy="471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3160BC8-3CFF-429D-97E3-D734A14D4C0B}"/>
              </a:ext>
            </a:extLst>
          </p:cNvPr>
          <p:cNvSpPr txBox="1"/>
          <p:nvPr/>
        </p:nvSpPr>
        <p:spPr>
          <a:xfrm>
            <a:off x="428964" y="2441541"/>
            <a:ext cx="685683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 questo modo si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soddisfano bisogni di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Crescita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Autostima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Attività</a:t>
            </a:r>
          </a:p>
          <a:p>
            <a:endParaRPr lang="it-IT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mantenendo alto il grado di appagamento e interesse.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9FDBE2D-24CE-4455-8CF9-0571AEB800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9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FECECC65-8E4F-4166-8B9C-C80BDAB64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7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168422"/>
            <a:ext cx="11660957" cy="926347"/>
          </a:xfrm>
        </p:spPr>
        <p:txBody>
          <a:bodyPr>
            <a:noAutofit/>
          </a:bodyPr>
          <a:lstStyle/>
          <a:p>
            <a:r>
              <a:rPr lang="it-IT" sz="48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Promuovere la socializzazione e i lavori di gruppo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329938" y="1291472"/>
            <a:ext cx="509990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La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socializzazione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è un elemento importantissimo per l’approccio della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gamification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Quando si è davanti “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livelli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” complicati si impara a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collaborare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e a mettere in pratica le abilità proprie di ogni individuo: in questo modo si promuove anche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autonomia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e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auto-controllo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7DCB0BF-4EC8-450B-B497-D4488C186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15362" name="Picture 2" descr="L'efficacia del lavoro di gruppo per la crescita delle persone e delle  imprese - 1/3 - Soluzioni d'Impresa">
            <a:extLst>
              <a:ext uri="{FF2B5EF4-FFF2-40B4-BE49-F238E27FC236}">
                <a16:creationId xmlns:a16="http://schemas.microsoft.com/office/drawing/2014/main" id="{86399D17-4716-43D4-BA03-7E76F31E7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3F5F5"/>
              </a:clrFrom>
              <a:clrTo>
                <a:srgbClr val="F3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1"/>
          <a:stretch/>
        </p:blipFill>
        <p:spPr bwMode="auto">
          <a:xfrm>
            <a:off x="5076334" y="1291472"/>
            <a:ext cx="6997831" cy="490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EB61F96-D5EE-4F12-BBC5-3166C89BDF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9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ACC976D8-E93F-41D7-99C1-C24B2E686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5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926347"/>
          </a:xfrm>
        </p:spPr>
        <p:txBody>
          <a:bodyPr>
            <a:normAutofit/>
          </a:bodyPr>
          <a:lstStyle/>
          <a:p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Sistemi di punti, classifiche e regole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329938" y="1291472"/>
            <a:ext cx="115321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Le ricompense fissano i comportamenti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molto di più delle penalizzazioni. </a:t>
            </a:r>
          </a:p>
          <a:p>
            <a:pPr algn="just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L’errore non deve essere visto come scoraggiante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ma come un impulso a riprovare e ad ottenere così la giusta ricompensa per le effettive progressioni.</a:t>
            </a:r>
          </a:p>
          <a:p>
            <a:pPr algn="just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Le regole garantiscono l’imparzialità del contesto.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5B87719-2B89-46CE-9340-01AAD90AB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1026" name="Picture 2" descr="Pointing Target Hand Pointing Target Business Stock Vector (Royalty Free)  1194213457">
            <a:extLst>
              <a:ext uri="{FF2B5EF4-FFF2-40B4-BE49-F238E27FC236}">
                <a16:creationId xmlns:a16="http://schemas.microsoft.com/office/drawing/2014/main" id="{3631018D-87F5-4DFA-BC55-67E2805CC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BF6"/>
              </a:clrFrom>
              <a:clrTo>
                <a:srgbClr val="FC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4"/>
          <a:stretch/>
        </p:blipFill>
        <p:spPr bwMode="auto">
          <a:xfrm>
            <a:off x="4854804" y="3034737"/>
            <a:ext cx="5511146" cy="382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59C07D7-E6D8-4C38-A019-F02B398DFD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9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2CB15091-837F-457E-A367-874853D03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6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926347"/>
          </a:xfrm>
        </p:spPr>
        <p:txBody>
          <a:bodyPr>
            <a:normAutofit/>
          </a:bodyPr>
          <a:lstStyle/>
          <a:p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Parola chiave e quattro punti fermi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329938" y="1291472"/>
            <a:ext cx="1153212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La parola “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empatia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” è forse la chiave di tutto il discorso gioco, poiché il gioco, a differenza di altri mezzi, consente di essere noi in prima persona i protagonisti.</a:t>
            </a:r>
          </a:p>
          <a:p>
            <a:pPr algn="just"/>
            <a:endParaRPr lang="it-IT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Una 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sfida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o un 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obiettivo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che stabilisce ciò che una persona deve realizzare.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Ostacoli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o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impedimenti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che devono essere superati per raggiungere l’obiettivo.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Incentivi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o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ricompense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che gli studenti ricevono quando superano ostacoli e obiettivi.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Regole di gioco 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che definiscono l’interazione dello studente con il gioco e con gli altri partecipanti.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ACB0950-43ED-470C-87AD-D14346D00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E0D393B-576F-4612-9071-561EA9C312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9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124E7B87-2C2C-4F4B-959B-7D1098E6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0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523147D-C3CA-4D95-844E-4C6CEAF5D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85E2265-0060-4A82-BA22-E7D879F1B2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6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31D196F8-8242-42ED-A1BD-C631699A7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idael KTS | Gamification, il gioco si fa serio (ed efficace per  l'apprendimento)">
            <a:extLst>
              <a:ext uri="{FF2B5EF4-FFF2-40B4-BE49-F238E27FC236}">
                <a16:creationId xmlns:a16="http://schemas.microsoft.com/office/drawing/2014/main" id="{96606F9C-29AA-4748-A4D1-1CDB6F43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9" y="99862"/>
            <a:ext cx="11183781" cy="65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5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662397"/>
          </a:xfrm>
        </p:spPr>
        <p:txBody>
          <a:bodyPr>
            <a:noAutofit/>
          </a:bodyPr>
          <a:lstStyle/>
          <a:p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Criticità nella </a:t>
            </a:r>
            <a:r>
              <a:rPr lang="it-IT" sz="6000" dirty="0" err="1">
                <a:solidFill>
                  <a:srgbClr val="D60000"/>
                </a:solidFill>
                <a:latin typeface="Franklin Gothic Demi Cond" panose="020B0706030402020204" pitchFamily="34" charset="0"/>
              </a:rPr>
              <a:t>gamification</a:t>
            </a:r>
            <a:endParaRPr lang="it-IT" sz="6000" dirty="0">
              <a:solidFill>
                <a:srgbClr val="D6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329938" y="1291472"/>
            <a:ext cx="1153212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Considerare la </a:t>
            </a:r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gamification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come un generalista tentativo di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trasformare contesti seri in contesti ludici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Le spinte motivazionali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si fondano essenzialmente su premi esterni, che potrebbero essere meno efficaci sul lungo termine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Il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punteggio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potrebbe essere un incentivo solo per qualche alunno. Per altri potrebbe essere un ulteriore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motivo di ansia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da prestazione.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Non riuscire a coprire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interamente le richieste dei programmi scolastici.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ED3B5D-045F-496D-9F5D-4BE7A6A29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2050" name="Picture 2" descr="Nota Informativa 15/11/2018 – Centro Devoto">
            <a:extLst>
              <a:ext uri="{FF2B5EF4-FFF2-40B4-BE49-F238E27FC236}">
                <a16:creationId xmlns:a16="http://schemas.microsoft.com/office/drawing/2014/main" id="{0605295E-A860-4E8F-ACE3-DBD73F59D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47573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3536892-7153-47FB-87D2-482129658BC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9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6C418715-AD4E-4E34-A2D2-14D9A221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90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Immagine che contiene giocattolo&#10;&#10;Descrizione generata automaticamente">
            <a:extLst>
              <a:ext uri="{FF2B5EF4-FFF2-40B4-BE49-F238E27FC236}">
                <a16:creationId xmlns:a16="http://schemas.microsoft.com/office/drawing/2014/main" id="{005F6ECF-9CC5-449E-8BC2-20B8FFBDB1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/>
          <a:stretch/>
        </p:blipFill>
        <p:spPr>
          <a:xfrm>
            <a:off x="7022969" y="848413"/>
            <a:ext cx="5169032" cy="6009588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926347"/>
          </a:xfrm>
        </p:spPr>
        <p:txBody>
          <a:bodyPr>
            <a:noAutofit/>
          </a:bodyPr>
          <a:lstStyle/>
          <a:p>
            <a:r>
              <a:rPr lang="it-IT" sz="54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La </a:t>
            </a:r>
            <a:r>
              <a:rPr lang="it-IT" sz="5400" dirty="0" err="1">
                <a:solidFill>
                  <a:srgbClr val="D60000"/>
                </a:solidFill>
                <a:latin typeface="Franklin Gothic Demi Cond" panose="020B0706030402020204" pitchFamily="34" charset="0"/>
              </a:rPr>
              <a:t>gamification</a:t>
            </a:r>
            <a:r>
              <a:rPr lang="it-IT" sz="54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 non sostituisce il carisma dell’insegnante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329938" y="1659285"/>
            <a:ext cx="67967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la 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gamification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 potrebbe essere un 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</a:rPr>
              <a:t>training complementare alla didattica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, ma non può essere in grado di sostituire il carisma di un insegnante, unica garanzia contro l’abbandono scolastico e l’apatia adolescenziale.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722F554-A343-4CBD-B9B8-1E8D60A9C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404D19F-80A0-426E-ADF4-BD3475CD6B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10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1BC7DE4F-1385-4D30-A70E-BCD1A911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99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E7038EAD-5BDF-4AA1-BDAF-BC319CBE6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23396" y="2780696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38CEF5DC-C054-4B40-9C11-E397CC26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7" y="365125"/>
            <a:ext cx="11692043" cy="7794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Gamification as engaging learning methodology</a:t>
            </a:r>
            <a:endParaRPr lang="it-IT" sz="2000" dirty="0">
              <a:solidFill>
                <a:srgbClr val="D600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77627CE-BA4D-4060-9241-37D5CC70B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9D6FA78-D36C-47B1-A867-E8748EF49A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6" y="2289600"/>
            <a:ext cx="11448000" cy="392054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EDE653C-4D82-4C4E-9C88-C1AB7D6B1C78}"/>
              </a:ext>
            </a:extLst>
          </p:cNvPr>
          <p:cNvSpPr txBox="1"/>
          <p:nvPr/>
        </p:nvSpPr>
        <p:spPr>
          <a:xfrm>
            <a:off x="565608" y="3295767"/>
            <a:ext cx="192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Facciamo Conoscenza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B386C4A-D8AB-4231-9EA6-8C99845641FA}"/>
              </a:ext>
            </a:extLst>
          </p:cNvPr>
          <p:cNvSpPr txBox="1"/>
          <p:nvPr/>
        </p:nvSpPr>
        <p:spPr>
          <a:xfrm>
            <a:off x="2394408" y="2242437"/>
            <a:ext cx="3432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L’Educazione del futuro: </a:t>
            </a:r>
            <a:r>
              <a:rPr lang="it-IT" sz="2000" dirty="0" err="1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Gamification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…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6DE3C43-FA00-43E3-9288-8F1209C78242}"/>
              </a:ext>
            </a:extLst>
          </p:cNvPr>
          <p:cNvSpPr txBox="1"/>
          <p:nvPr/>
        </p:nvSpPr>
        <p:spPr>
          <a:xfrm>
            <a:off x="3317101" y="5179953"/>
            <a:ext cx="343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CD4E70"/>
                </a:solidFill>
                <a:latin typeface="Franklin Gothic Demi Cond" panose="020B0706030402020204" pitchFamily="34" charset="0"/>
              </a:rPr>
              <a:t>Misuriamo le nostre conoscenze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1B197DD-1CD4-44E7-A3FF-7514E0E605D1}"/>
              </a:ext>
            </a:extLst>
          </p:cNvPr>
          <p:cNvSpPr txBox="1"/>
          <p:nvPr/>
        </p:nvSpPr>
        <p:spPr>
          <a:xfrm>
            <a:off x="5827242" y="2951946"/>
            <a:ext cx="2797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903674"/>
                </a:solidFill>
                <a:latin typeface="Franklin Gothic Demi Cond" panose="020B0706030402020204" pitchFamily="34" charset="0"/>
              </a:rPr>
              <a:t>Genially</a:t>
            </a:r>
            <a:r>
              <a:rPr lang="it-IT" sz="2000" dirty="0">
                <a:solidFill>
                  <a:srgbClr val="903674"/>
                </a:solidFill>
                <a:latin typeface="Franklin Gothic Demi Cond" panose="020B0706030402020204" pitchFamily="34" charset="0"/>
              </a:rPr>
              <a:t>: una piattaforma per la </a:t>
            </a:r>
            <a:r>
              <a:rPr lang="it-IT" sz="2000" dirty="0" err="1">
                <a:solidFill>
                  <a:srgbClr val="903674"/>
                </a:solidFill>
                <a:latin typeface="Franklin Gothic Demi Cond" panose="020B0706030402020204" pitchFamily="34" charset="0"/>
              </a:rPr>
              <a:t>gamification</a:t>
            </a:r>
            <a:endParaRPr lang="it-IT" sz="2000" dirty="0">
              <a:solidFill>
                <a:srgbClr val="903674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80D3F1C-8EDE-425B-BD64-0D5758CD0D00}"/>
              </a:ext>
            </a:extLst>
          </p:cNvPr>
          <p:cNvSpPr txBox="1"/>
          <p:nvPr/>
        </p:nvSpPr>
        <p:spPr>
          <a:xfrm>
            <a:off x="7501040" y="5728121"/>
            <a:ext cx="2797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52518F"/>
                </a:solidFill>
                <a:latin typeface="Franklin Gothic Demi Cond" panose="020B0706030402020204" pitchFamily="34" charset="0"/>
              </a:rPr>
              <a:t>Realizziamo una applicazione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5C9BADE-9375-4BFA-B1C4-740A82DBD24B}"/>
              </a:ext>
            </a:extLst>
          </p:cNvPr>
          <p:cNvSpPr txBox="1"/>
          <p:nvPr/>
        </p:nvSpPr>
        <p:spPr>
          <a:xfrm>
            <a:off x="8921975" y="1742388"/>
            <a:ext cx="2797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087AC0"/>
                </a:solidFill>
                <a:latin typeface="Franklin Gothic Demi Cond" panose="020B0706030402020204" pitchFamily="34" charset="0"/>
              </a:rPr>
              <a:t>Condividiamo le nostre opinioni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CC2EB24-6EF7-4CD8-8D2D-21FC1AF546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14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C63A28FB-62B6-4857-8566-1BB757F13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96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E7038EAD-5BDF-4AA1-BDAF-BC319CBE6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23396" y="2780696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38CEF5DC-C054-4B40-9C11-E397CC26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7" y="365125"/>
            <a:ext cx="11692043" cy="7794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Gamification as engaging learning methodology</a:t>
            </a:r>
            <a:endParaRPr lang="it-IT" sz="2000" dirty="0">
              <a:solidFill>
                <a:srgbClr val="D600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77627CE-BA4D-4060-9241-37D5CC70B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724" y="6068332"/>
            <a:ext cx="668181" cy="7557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9D6FA78-D36C-47B1-A867-E8748EF49A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6" y="2289600"/>
            <a:ext cx="11448000" cy="392054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EDE653C-4D82-4C4E-9C88-C1AB7D6B1C78}"/>
              </a:ext>
            </a:extLst>
          </p:cNvPr>
          <p:cNvSpPr txBox="1"/>
          <p:nvPr/>
        </p:nvSpPr>
        <p:spPr>
          <a:xfrm>
            <a:off x="565608" y="3295767"/>
            <a:ext cx="1923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Facciamo Conoscenza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B386C4A-D8AB-4231-9EA6-8C99845641FA}"/>
              </a:ext>
            </a:extLst>
          </p:cNvPr>
          <p:cNvSpPr txBox="1"/>
          <p:nvPr/>
        </p:nvSpPr>
        <p:spPr>
          <a:xfrm>
            <a:off x="2394408" y="2242437"/>
            <a:ext cx="3432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L’Educazione del futuro: 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Gamification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…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6DE3C43-FA00-43E3-9288-8F1209C78242}"/>
              </a:ext>
            </a:extLst>
          </p:cNvPr>
          <p:cNvSpPr txBox="1"/>
          <p:nvPr/>
        </p:nvSpPr>
        <p:spPr>
          <a:xfrm>
            <a:off x="3648281" y="5102914"/>
            <a:ext cx="279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CD4E70"/>
                </a:solidFill>
                <a:latin typeface="Franklin Gothic Demi Cond" panose="020B0706030402020204" pitchFamily="34" charset="0"/>
              </a:rPr>
              <a:t>Misuriamo le nostre conoscenze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1B197DD-1CD4-44E7-A3FF-7514E0E605D1}"/>
              </a:ext>
            </a:extLst>
          </p:cNvPr>
          <p:cNvSpPr txBox="1"/>
          <p:nvPr/>
        </p:nvSpPr>
        <p:spPr>
          <a:xfrm>
            <a:off x="5925880" y="2603269"/>
            <a:ext cx="2797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903674"/>
                </a:solidFill>
                <a:latin typeface="Franklin Gothic Demi Cond" panose="020B0706030402020204" pitchFamily="34" charset="0"/>
              </a:rPr>
              <a:t>Genially</a:t>
            </a:r>
            <a:r>
              <a:rPr lang="it-IT" sz="2800" dirty="0">
                <a:solidFill>
                  <a:srgbClr val="903674"/>
                </a:solidFill>
                <a:latin typeface="Franklin Gothic Demi Cond" panose="020B0706030402020204" pitchFamily="34" charset="0"/>
              </a:rPr>
              <a:t>: una piattaforma per la </a:t>
            </a:r>
            <a:r>
              <a:rPr lang="it-IT" sz="2800" dirty="0" err="1">
                <a:solidFill>
                  <a:srgbClr val="903674"/>
                </a:solidFill>
                <a:latin typeface="Franklin Gothic Demi Cond" panose="020B0706030402020204" pitchFamily="34" charset="0"/>
              </a:rPr>
              <a:t>gamification</a:t>
            </a:r>
            <a:endParaRPr lang="it-IT" sz="2800" dirty="0">
              <a:solidFill>
                <a:srgbClr val="903674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80D3F1C-8EDE-425B-BD64-0D5758CD0D00}"/>
              </a:ext>
            </a:extLst>
          </p:cNvPr>
          <p:cNvSpPr txBox="1"/>
          <p:nvPr/>
        </p:nvSpPr>
        <p:spPr>
          <a:xfrm>
            <a:off x="7501040" y="5728121"/>
            <a:ext cx="279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52518F"/>
                </a:solidFill>
                <a:latin typeface="Franklin Gothic Demi Cond" panose="020B0706030402020204" pitchFamily="34" charset="0"/>
              </a:rPr>
              <a:t>Realizziamo una applicazione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5C9BADE-9375-4BFA-B1C4-740A82DBD24B}"/>
              </a:ext>
            </a:extLst>
          </p:cNvPr>
          <p:cNvSpPr txBox="1"/>
          <p:nvPr/>
        </p:nvSpPr>
        <p:spPr>
          <a:xfrm>
            <a:off x="8921975" y="1742388"/>
            <a:ext cx="279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87AC0"/>
                </a:solidFill>
                <a:latin typeface="Franklin Gothic Demi Cond" panose="020B0706030402020204" pitchFamily="34" charset="0"/>
              </a:rPr>
              <a:t>Condividiamo le nostre opinioni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9C7DE262-FC89-4C64-BA22-FE0FB94818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21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607BD3D6-5717-4211-BA8F-52659BC9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97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68" y="167162"/>
            <a:ext cx="11698664" cy="520995"/>
          </a:xfrm>
        </p:spPr>
        <p:txBody>
          <a:bodyPr>
            <a:noAutofit/>
          </a:bodyPr>
          <a:lstStyle/>
          <a:p>
            <a:pPr algn="ctr"/>
            <a:r>
              <a:rPr lang="it-IT" sz="54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Andiamo su Kahoot.it ed inseriamo il codice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E75DD6-23E3-4EEC-8929-7D5EA3EB5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07" y="843994"/>
            <a:ext cx="9799586" cy="54578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5A0F669-B4C0-442E-9AAC-A4DB0FB82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EBEDA4F-5E1B-489A-A601-A8EDB9F2771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10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BEE253CF-C646-446B-984F-C8B6F260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80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E7038EAD-5BDF-4AA1-BDAF-BC319CBE6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23396" y="2780696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38CEF5DC-C054-4B40-9C11-E397CC26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7" y="365125"/>
            <a:ext cx="11692043" cy="7794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Gamification as engaging learning methodology</a:t>
            </a:r>
            <a:endParaRPr lang="it-IT" sz="2000" dirty="0">
              <a:solidFill>
                <a:srgbClr val="D600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77627CE-BA4D-4060-9241-37D5CC70B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724" y="6068332"/>
            <a:ext cx="668181" cy="7557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9D6FA78-D36C-47B1-A867-E8748EF49A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6" y="2289600"/>
            <a:ext cx="11448000" cy="392054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EDE653C-4D82-4C4E-9C88-C1AB7D6B1C78}"/>
              </a:ext>
            </a:extLst>
          </p:cNvPr>
          <p:cNvSpPr txBox="1"/>
          <p:nvPr/>
        </p:nvSpPr>
        <p:spPr>
          <a:xfrm>
            <a:off x="565608" y="3295767"/>
            <a:ext cx="192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Facciamo Conoscenza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B386C4A-D8AB-4231-9EA6-8C99845641FA}"/>
              </a:ext>
            </a:extLst>
          </p:cNvPr>
          <p:cNvSpPr txBox="1"/>
          <p:nvPr/>
        </p:nvSpPr>
        <p:spPr>
          <a:xfrm>
            <a:off x="2394408" y="2242437"/>
            <a:ext cx="343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L’Educazione del futuro: </a:t>
            </a:r>
            <a:r>
              <a:rPr lang="it-IT" sz="2000" dirty="0" err="1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Gamification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…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6DE3C43-FA00-43E3-9288-8F1209C78242}"/>
              </a:ext>
            </a:extLst>
          </p:cNvPr>
          <p:cNvSpPr txBox="1"/>
          <p:nvPr/>
        </p:nvSpPr>
        <p:spPr>
          <a:xfrm>
            <a:off x="3186511" y="5251067"/>
            <a:ext cx="2797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CD4E70"/>
                </a:solidFill>
                <a:latin typeface="Franklin Gothic Demi Cond" panose="020B0706030402020204" pitchFamily="34" charset="0"/>
              </a:rPr>
              <a:t>Misuriamo le nostre conoscenze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1B197DD-1CD4-44E7-A3FF-7514E0E605D1}"/>
              </a:ext>
            </a:extLst>
          </p:cNvPr>
          <p:cNvSpPr txBox="1"/>
          <p:nvPr/>
        </p:nvSpPr>
        <p:spPr>
          <a:xfrm>
            <a:off x="5735238" y="2555081"/>
            <a:ext cx="27977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>
                <a:solidFill>
                  <a:srgbClr val="903674"/>
                </a:solidFill>
                <a:latin typeface="Franklin Gothic Demi Cond" panose="020B0706030402020204" pitchFamily="34" charset="0"/>
              </a:rPr>
              <a:t>Genially</a:t>
            </a:r>
            <a:r>
              <a:rPr lang="it-IT" sz="2800" dirty="0">
                <a:solidFill>
                  <a:srgbClr val="903674"/>
                </a:solidFill>
                <a:latin typeface="Franklin Gothic Demi Cond" panose="020B0706030402020204" pitchFamily="34" charset="0"/>
              </a:rPr>
              <a:t>: una piattaforma per la </a:t>
            </a:r>
            <a:r>
              <a:rPr lang="it-IT" sz="2800" dirty="0" err="1">
                <a:solidFill>
                  <a:srgbClr val="903674"/>
                </a:solidFill>
                <a:latin typeface="Franklin Gothic Demi Cond" panose="020B0706030402020204" pitchFamily="34" charset="0"/>
              </a:rPr>
              <a:t>gamification</a:t>
            </a:r>
            <a:endParaRPr lang="it-IT" sz="2800" dirty="0">
              <a:solidFill>
                <a:srgbClr val="903674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80D3F1C-8EDE-425B-BD64-0D5758CD0D00}"/>
              </a:ext>
            </a:extLst>
          </p:cNvPr>
          <p:cNvSpPr txBox="1"/>
          <p:nvPr/>
        </p:nvSpPr>
        <p:spPr>
          <a:xfrm>
            <a:off x="7501040" y="5728121"/>
            <a:ext cx="279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52518F"/>
                </a:solidFill>
                <a:latin typeface="Franklin Gothic Demi Cond" panose="020B0706030402020204" pitchFamily="34" charset="0"/>
              </a:rPr>
              <a:t>Realizziamo una applicazione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5C9BADE-9375-4BFA-B1C4-740A82DBD24B}"/>
              </a:ext>
            </a:extLst>
          </p:cNvPr>
          <p:cNvSpPr txBox="1"/>
          <p:nvPr/>
        </p:nvSpPr>
        <p:spPr>
          <a:xfrm>
            <a:off x="8921975" y="1742388"/>
            <a:ext cx="279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87AC0"/>
                </a:solidFill>
                <a:latin typeface="Franklin Gothic Demi Cond" panose="020B0706030402020204" pitchFamily="34" charset="0"/>
              </a:rPr>
              <a:t>Condividiamo le nostre opinioni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9C7DE262-FC89-4C64-BA22-FE0FB94818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21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607BD3D6-5717-4211-BA8F-52659BC9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8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926347"/>
          </a:xfrm>
        </p:spPr>
        <p:txBody>
          <a:bodyPr>
            <a:normAutofit/>
          </a:bodyPr>
          <a:lstStyle/>
          <a:p>
            <a:pPr algn="ctr"/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Andiamo su https://genial.ly/</a:t>
            </a:r>
          </a:p>
        </p:txBody>
      </p:sp>
      <p:pic>
        <p:nvPicPr>
          <p:cNvPr id="21506" name="Picture 2" descr="WeTurtle - Search genially-escape">
            <a:extLst>
              <a:ext uri="{FF2B5EF4-FFF2-40B4-BE49-F238E27FC236}">
                <a16:creationId xmlns:a16="http://schemas.microsoft.com/office/drawing/2014/main" id="{BB694477-93FD-4875-8B9F-96AFD5EE4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2" b="11339"/>
          <a:stretch/>
        </p:blipFill>
        <p:spPr bwMode="auto">
          <a:xfrm>
            <a:off x="1732475" y="2095045"/>
            <a:ext cx="872705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46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8" y="170617"/>
            <a:ext cx="11613823" cy="53984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Clicca sul tasto Accedi in alto a destra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289088" y="834998"/>
            <a:ext cx="1153212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rgbClr val="202124"/>
                </a:solidFill>
                <a:latin typeface="arial" panose="020B0604020202020204" pitchFamily="34" charset="0"/>
              </a:rPr>
              <a:t>Utente: </a:t>
            </a:r>
            <a:r>
              <a:rPr lang="it-IT" sz="2800" dirty="0">
                <a:solidFill>
                  <a:srgbClr val="202124"/>
                </a:solidFill>
                <a:latin typeface="arial" panose="020B0604020202020204" pitchFamily="34" charset="0"/>
                <a:hlinkClick r:id="rId3"/>
              </a:rPr>
              <a:t>utente.prova@koinokalo.it</a:t>
            </a:r>
            <a:endParaRPr lang="it-IT" sz="28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2800" dirty="0">
                <a:solidFill>
                  <a:srgbClr val="202124"/>
                </a:solidFill>
                <a:latin typeface="arial" panose="020B0604020202020204" pitchFamily="34" charset="0"/>
              </a:rPr>
              <a:t>Password: Reset.01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B1386AE-E48E-46E3-B042-C8260C4C2F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876" t="9381" r="1881" b="21998"/>
          <a:stretch/>
        </p:blipFill>
        <p:spPr>
          <a:xfrm>
            <a:off x="5927" y="1913639"/>
            <a:ext cx="12160595" cy="4967927"/>
          </a:xfrm>
          <a:prstGeom prst="rect">
            <a:avLst/>
          </a:prstGeom>
        </p:spPr>
      </p:pic>
      <p:sp>
        <p:nvSpPr>
          <p:cNvPr id="7" name="Freccia in su 6">
            <a:extLst>
              <a:ext uri="{FF2B5EF4-FFF2-40B4-BE49-F238E27FC236}">
                <a16:creationId xmlns:a16="http://schemas.microsoft.com/office/drawing/2014/main" id="{AE696F71-6428-417A-9AE1-3FC44D460CB7}"/>
              </a:ext>
            </a:extLst>
          </p:cNvPr>
          <p:cNvSpPr/>
          <p:nvPr/>
        </p:nvSpPr>
        <p:spPr>
          <a:xfrm>
            <a:off x="8993170" y="2348469"/>
            <a:ext cx="546756" cy="7892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389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8" y="170617"/>
            <a:ext cx="11613823" cy="539848"/>
          </a:xfrm>
        </p:spPr>
        <p:txBody>
          <a:bodyPr>
            <a:noAutofit/>
          </a:bodyPr>
          <a:lstStyle/>
          <a:p>
            <a:pPr algn="ctr"/>
            <a:r>
              <a:rPr lang="it-IT" sz="48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Inserisci le credenziali e poi clicca il tasto Accedi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289088" y="834998"/>
            <a:ext cx="1153212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rgbClr val="202124"/>
                </a:solidFill>
                <a:latin typeface="arial" panose="020B0604020202020204" pitchFamily="34" charset="0"/>
              </a:rPr>
              <a:t>Utente: </a:t>
            </a:r>
            <a:r>
              <a:rPr lang="it-IT" sz="2800" dirty="0">
                <a:solidFill>
                  <a:srgbClr val="202124"/>
                </a:solidFill>
                <a:latin typeface="arial" panose="020B0604020202020204" pitchFamily="34" charset="0"/>
                <a:hlinkClick r:id="rId3"/>
              </a:rPr>
              <a:t>utente.prova@koinokalo.it</a:t>
            </a:r>
            <a:endParaRPr lang="it-IT" sz="28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/>
            <a:r>
              <a:rPr lang="it-IT" sz="2800" dirty="0">
                <a:solidFill>
                  <a:srgbClr val="202124"/>
                </a:solidFill>
                <a:latin typeface="arial" panose="020B0604020202020204" pitchFamily="34" charset="0"/>
              </a:rPr>
              <a:t>Password: Reset.01</a:t>
            </a:r>
          </a:p>
        </p:txBody>
      </p:sp>
      <p:sp>
        <p:nvSpPr>
          <p:cNvPr id="7" name="Freccia in su 6">
            <a:extLst>
              <a:ext uri="{FF2B5EF4-FFF2-40B4-BE49-F238E27FC236}">
                <a16:creationId xmlns:a16="http://schemas.microsoft.com/office/drawing/2014/main" id="{AE696F71-6428-417A-9AE1-3FC44D460CB7}"/>
              </a:ext>
            </a:extLst>
          </p:cNvPr>
          <p:cNvSpPr/>
          <p:nvPr/>
        </p:nvSpPr>
        <p:spPr>
          <a:xfrm rot="16200000">
            <a:off x="9803874" y="4328097"/>
            <a:ext cx="546756" cy="7892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FE1A9BE-D301-44DD-B3C6-5740D62322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809" t="9106" r="1262" b="25464"/>
          <a:stretch/>
        </p:blipFill>
        <p:spPr>
          <a:xfrm>
            <a:off x="289088" y="1913637"/>
            <a:ext cx="11575493" cy="4637991"/>
          </a:xfrm>
          <a:prstGeom prst="rect">
            <a:avLst/>
          </a:prstGeom>
        </p:spPr>
      </p:pic>
      <p:sp>
        <p:nvSpPr>
          <p:cNvPr id="9" name="Freccia in su 8">
            <a:extLst>
              <a:ext uri="{FF2B5EF4-FFF2-40B4-BE49-F238E27FC236}">
                <a16:creationId xmlns:a16="http://schemas.microsoft.com/office/drawing/2014/main" id="{6DBC4328-2427-41AC-BF77-57F4ED4EDE4A}"/>
              </a:ext>
            </a:extLst>
          </p:cNvPr>
          <p:cNvSpPr/>
          <p:nvPr/>
        </p:nvSpPr>
        <p:spPr>
          <a:xfrm rot="16200000">
            <a:off x="9803875" y="4832486"/>
            <a:ext cx="546756" cy="7892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su 9">
            <a:extLst>
              <a:ext uri="{FF2B5EF4-FFF2-40B4-BE49-F238E27FC236}">
                <a16:creationId xmlns:a16="http://schemas.microsoft.com/office/drawing/2014/main" id="{2268A143-3386-4DD9-B1C8-5FF90E860EAD}"/>
              </a:ext>
            </a:extLst>
          </p:cNvPr>
          <p:cNvSpPr/>
          <p:nvPr/>
        </p:nvSpPr>
        <p:spPr>
          <a:xfrm rot="5400000">
            <a:off x="5610518" y="5379242"/>
            <a:ext cx="546756" cy="78923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187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E7038EAD-5BDF-4AA1-BDAF-BC319CBE6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23396" y="2780696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38CEF5DC-C054-4B40-9C11-E397CC26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7" y="365125"/>
            <a:ext cx="11692043" cy="779463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Gamification as engaging learning methodology</a:t>
            </a:r>
            <a:endParaRPr lang="it-IT" sz="2000" dirty="0">
              <a:solidFill>
                <a:srgbClr val="D600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77627CE-BA4D-4060-9241-37D5CC70B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724" y="6068332"/>
            <a:ext cx="668181" cy="7557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9D6FA78-D36C-47B1-A867-E8748EF49A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6" y="2289600"/>
            <a:ext cx="11448000" cy="392054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EDE653C-4D82-4C4E-9C88-C1AB7D6B1C78}"/>
              </a:ext>
            </a:extLst>
          </p:cNvPr>
          <p:cNvSpPr txBox="1"/>
          <p:nvPr/>
        </p:nvSpPr>
        <p:spPr>
          <a:xfrm>
            <a:off x="565608" y="3295767"/>
            <a:ext cx="192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 Cond" panose="020B0706030402020204" pitchFamily="34" charset="0"/>
              </a:rPr>
              <a:t>Facciamo Conoscenza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B386C4A-D8AB-4231-9EA6-8C99845641FA}"/>
              </a:ext>
            </a:extLst>
          </p:cNvPr>
          <p:cNvSpPr txBox="1"/>
          <p:nvPr/>
        </p:nvSpPr>
        <p:spPr>
          <a:xfrm>
            <a:off x="2394408" y="2242437"/>
            <a:ext cx="343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L’Educazione del futuro: </a:t>
            </a:r>
            <a:r>
              <a:rPr lang="it-IT" sz="2000" dirty="0" err="1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Gamification</a:t>
            </a:r>
            <a:r>
              <a:rPr lang="it-IT" sz="2000" dirty="0">
                <a:solidFill>
                  <a:schemeClr val="accent2">
                    <a:lumMod val="75000"/>
                  </a:schemeClr>
                </a:solidFill>
                <a:latin typeface="Franklin Gothic Demi Cond" panose="020B0706030402020204" pitchFamily="34" charset="0"/>
              </a:rPr>
              <a:t>…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6DE3C43-FA00-43E3-9288-8F1209C78242}"/>
              </a:ext>
            </a:extLst>
          </p:cNvPr>
          <p:cNvSpPr txBox="1"/>
          <p:nvPr/>
        </p:nvSpPr>
        <p:spPr>
          <a:xfrm>
            <a:off x="3648281" y="5102914"/>
            <a:ext cx="279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D4E70"/>
                </a:solidFill>
                <a:latin typeface="Franklin Gothic Demi Cond" panose="020B0706030402020204" pitchFamily="34" charset="0"/>
              </a:rPr>
              <a:t>Misuriamo le nostre conoscenze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1B197DD-1CD4-44E7-A3FF-7514E0E605D1}"/>
              </a:ext>
            </a:extLst>
          </p:cNvPr>
          <p:cNvSpPr txBox="1"/>
          <p:nvPr/>
        </p:nvSpPr>
        <p:spPr>
          <a:xfrm>
            <a:off x="5925880" y="2603269"/>
            <a:ext cx="2797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rgbClr val="903674"/>
                </a:solidFill>
                <a:latin typeface="Franklin Gothic Demi Cond" panose="020B0706030402020204" pitchFamily="34" charset="0"/>
              </a:rPr>
              <a:t>Genially</a:t>
            </a:r>
            <a:r>
              <a:rPr lang="it-IT" sz="2000" dirty="0">
                <a:solidFill>
                  <a:srgbClr val="903674"/>
                </a:solidFill>
                <a:latin typeface="Franklin Gothic Demi Cond" panose="020B0706030402020204" pitchFamily="34" charset="0"/>
              </a:rPr>
              <a:t>: una piattaforma per la </a:t>
            </a:r>
            <a:r>
              <a:rPr lang="it-IT" sz="2000" dirty="0" err="1">
                <a:solidFill>
                  <a:srgbClr val="903674"/>
                </a:solidFill>
                <a:latin typeface="Franklin Gothic Demi Cond" panose="020B0706030402020204" pitchFamily="34" charset="0"/>
              </a:rPr>
              <a:t>gamification</a:t>
            </a:r>
            <a:endParaRPr lang="it-IT" sz="2000" dirty="0">
              <a:solidFill>
                <a:srgbClr val="903674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80D3F1C-8EDE-425B-BD64-0D5758CD0D00}"/>
              </a:ext>
            </a:extLst>
          </p:cNvPr>
          <p:cNvSpPr txBox="1"/>
          <p:nvPr/>
        </p:nvSpPr>
        <p:spPr>
          <a:xfrm>
            <a:off x="7501040" y="5728121"/>
            <a:ext cx="2797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52518F"/>
                </a:solidFill>
                <a:latin typeface="Franklin Gothic Demi Cond" panose="020B0706030402020204" pitchFamily="34" charset="0"/>
              </a:rPr>
              <a:t>Realizziamo una applicazione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5C9BADE-9375-4BFA-B1C4-740A82DBD24B}"/>
              </a:ext>
            </a:extLst>
          </p:cNvPr>
          <p:cNvSpPr txBox="1"/>
          <p:nvPr/>
        </p:nvSpPr>
        <p:spPr>
          <a:xfrm>
            <a:off x="8921975" y="1742388"/>
            <a:ext cx="279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087AC0"/>
                </a:solidFill>
                <a:latin typeface="Franklin Gothic Demi Cond" panose="020B0706030402020204" pitchFamily="34" charset="0"/>
              </a:rPr>
              <a:t>Condividiamo le nostre opinioni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9C7DE262-FC89-4C64-BA22-FE0FB94818A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21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607BD3D6-5717-4211-BA8F-52659BC97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200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926347"/>
          </a:xfrm>
        </p:spPr>
        <p:txBody>
          <a:bodyPr>
            <a:noAutofit/>
          </a:bodyPr>
          <a:lstStyle/>
          <a:p>
            <a:r>
              <a:rPr lang="it-IT" sz="48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Condividiamo le nostre impressioni…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329938" y="1593130"/>
            <a:ext cx="11532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629707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926347"/>
          </a:xfrm>
        </p:spPr>
        <p:txBody>
          <a:bodyPr>
            <a:noAutofit/>
          </a:bodyPr>
          <a:lstStyle/>
          <a:p>
            <a:r>
              <a:rPr lang="it-IT" sz="48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…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329938" y="1593130"/>
            <a:ext cx="11532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339692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926347"/>
          </a:xfrm>
        </p:spPr>
        <p:txBody>
          <a:bodyPr>
            <a:noAutofit/>
          </a:bodyPr>
          <a:lstStyle/>
          <a:p>
            <a:r>
              <a:rPr lang="it-IT" sz="48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QUALI STRUMENTI POSSONO INNOVARE L'APPRENDIMENTO?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329938" y="1593130"/>
            <a:ext cx="1153212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Gli 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</a:rPr>
              <a:t>strumenti di e-</a:t>
            </a:r>
            <a:r>
              <a:rPr lang="it-IT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collaboration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sono ideali per permettere di collaborare online in tempo reale; il più diffuso sono Google Drive e Drop Box. Sono utili perché attivano i ragazzi e permettono loro di realizzare artefatti digitali significativi. </a:t>
            </a:r>
          </a:p>
          <a:p>
            <a:pPr algn="just"/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La direzione che sarà perseguita 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</a:rPr>
              <a:t>nella formazione 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è l’utilizzo di 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</a:rPr>
              <a:t>software in rete, spesso gratuiti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, che consentono di creare in maniera collaborativa, piuttosto che comprare device e hardware.</a:t>
            </a:r>
          </a:p>
        </p:txBody>
      </p:sp>
    </p:spTree>
    <p:extLst>
      <p:ext uri="{BB962C8B-B14F-4D97-AF65-F5344CB8AC3E}">
        <p14:creationId xmlns:p14="http://schemas.microsoft.com/office/powerpoint/2010/main" val="2537350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532124" cy="926347"/>
          </a:xfrm>
        </p:spPr>
        <p:txBody>
          <a:bodyPr>
            <a:noAutofit/>
          </a:bodyPr>
          <a:lstStyle/>
          <a:p>
            <a:r>
              <a:rPr lang="it-IT" sz="48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LE COMPETENZE DIGITALI COME INFLUENZERANNO L’APPRENDIMENTO?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329938" y="1583598"/>
            <a:ext cx="1153212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</a:rPr>
              <a:t>Investire nelle competenze digitali significa rendere più liberi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. Insegnare come sfruttare la tecnologia, non insegnare a fare questo o quello. Noi usiamo il computer da tempo immemore e diamo per scontate ed acquisite tante cose. 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</a:rPr>
              <a:t>Ma se chiedi ad un alunno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: dove sta la memoria del PC? Qual è il suo cervello? Come si allegano i documenti? Cosa vuol dire quell’”</a:t>
            </a:r>
            <a:r>
              <a:rPr lang="it-IT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https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” che vediamo ogni giorno? Il 90% delle persone non sa cosa vuol dire. Ma saperlo ti fa accendere delle lampadine. </a:t>
            </a:r>
          </a:p>
          <a:p>
            <a:pPr algn="just"/>
            <a:r>
              <a:rPr lang="it-IT" sz="2800" i="1" dirty="0">
                <a:solidFill>
                  <a:srgbClr val="002060"/>
                </a:solidFill>
                <a:latin typeface="arial" panose="020B0604020202020204" pitchFamily="34" charset="0"/>
              </a:rPr>
              <a:t>Bisogna riportare insegnanti e ragazzi alla cultura digitale di base, perché conoscere le basi significa saper scegliere gli strumenti e quindi essere indipendenti e apprendere.</a:t>
            </a:r>
          </a:p>
        </p:txBody>
      </p:sp>
    </p:spTree>
    <p:extLst>
      <p:ext uri="{BB962C8B-B14F-4D97-AF65-F5344CB8AC3E}">
        <p14:creationId xmlns:p14="http://schemas.microsoft.com/office/powerpoint/2010/main" val="150420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393F6317-5E61-4F1B-9950-BDDFD1273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'Educazione del futuro: gamification, robot e blockchain">
            <a:extLst>
              <a:ext uri="{FF2B5EF4-FFF2-40B4-BE49-F238E27FC236}">
                <a16:creationId xmlns:a16="http://schemas.microsoft.com/office/drawing/2014/main" id="{FA7E2795-F4E8-4D43-8DEB-77F646C63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9" b="15423"/>
          <a:stretch/>
        </p:blipFill>
        <p:spPr bwMode="auto">
          <a:xfrm>
            <a:off x="711615" y="2424376"/>
            <a:ext cx="10768770" cy="44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890A4B3-0DE3-4C66-936A-A639E5F1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564091"/>
          </a:xfrm>
        </p:spPr>
        <p:txBody>
          <a:bodyPr>
            <a:noAutofit/>
          </a:bodyPr>
          <a:lstStyle/>
          <a:p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L’Educazione del futuro:</a:t>
            </a:r>
            <a:b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</a:br>
            <a:r>
              <a:rPr lang="it-IT" sz="6000" dirty="0" err="1">
                <a:solidFill>
                  <a:srgbClr val="D60000"/>
                </a:solidFill>
                <a:latin typeface="Franklin Gothic Demi Cond" panose="020B0706030402020204" pitchFamily="34" charset="0"/>
              </a:rPr>
              <a:t>gamification</a:t>
            </a:r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, robot e blockchain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848C8B-032C-4C2F-950D-3E55DAC704C0}"/>
              </a:ext>
            </a:extLst>
          </p:cNvPr>
          <p:cNvSpPr txBox="1"/>
          <p:nvPr/>
        </p:nvSpPr>
        <p:spPr>
          <a:xfrm>
            <a:off x="838200" y="2072295"/>
            <a:ext cx="5704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2060"/>
                </a:solidFill>
              </a:rPr>
              <a:t>Fonte INVALSI settembre 2021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941BB16-3D3E-4476-8EAA-F019710D4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E534261-6DC0-4B77-9DAD-126F81F7FF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9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DB267D7F-B70E-43B3-B66C-1A04D269C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51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10D1B448-7D34-4714-9E50-117B09B44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532124" cy="926347"/>
          </a:xfrm>
        </p:spPr>
        <p:txBody>
          <a:bodyPr>
            <a:noAutofit/>
          </a:bodyPr>
          <a:lstStyle/>
          <a:p>
            <a:r>
              <a:rPr lang="it-IT" sz="48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COSA ABBIAMO IMPARATO DALLA PANDEMIA IN TEMA DI FORMAZIONE E APPRENDIMENTO?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329938" y="1998482"/>
            <a:ext cx="1153212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Da un lato le tecnologie 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</a:rPr>
              <a:t>permettono alla formazione di continuare 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anche in remoto, seppur in modo spesso solo compensativo. Dall’altro però, 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</a:rPr>
              <a:t>è apparso evidente il </a:t>
            </a:r>
            <a:r>
              <a:rPr lang="it-IT" sz="2800" b="1" dirty="0" err="1">
                <a:solidFill>
                  <a:srgbClr val="002060"/>
                </a:solidFill>
                <a:latin typeface="arial" panose="020B0604020202020204" pitchFamily="34" charset="0"/>
              </a:rPr>
              <a:t>digital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divide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: l’esclusione di chi non ha strumenti, connessioni o reti performanti. </a:t>
            </a:r>
          </a:p>
          <a:p>
            <a:pPr algn="just"/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L’esperienza della pandemia ci ha insegnato che la tecnologia di per sé serve a ben poco, senza 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</a:rPr>
              <a:t>l’investimento in competenze digitali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 di </a:t>
            </a:r>
            <a:r>
              <a:rPr lang="it-IT" sz="2800" i="1" dirty="0">
                <a:solidFill>
                  <a:srgbClr val="002060"/>
                </a:solidFill>
                <a:latin typeface="arial" panose="020B0604020202020204" pitchFamily="34" charset="0"/>
              </a:rPr>
              <a:t>cittadini, genitori, alunni, ma </a:t>
            </a:r>
            <a:r>
              <a:rPr lang="it-IT" sz="2800" b="1" i="1" dirty="0">
                <a:solidFill>
                  <a:srgbClr val="002060"/>
                </a:solidFill>
                <a:latin typeface="arial" panose="020B0604020202020204" pitchFamily="34" charset="0"/>
              </a:rPr>
              <a:t>soprattutto</a:t>
            </a:r>
            <a:r>
              <a:rPr lang="it-IT" sz="2800" i="1" dirty="0">
                <a:solidFill>
                  <a:srgbClr val="002060"/>
                </a:solidFill>
                <a:latin typeface="arial" panose="020B0604020202020204" pitchFamily="34" charset="0"/>
              </a:rPr>
              <a:t> insegnanti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. Va bene suggerire l’uso di strumenti digitali per formare e apprendere, ma è fondamentale 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</a:rPr>
              <a:t>raccontare alle persone rischi e potenzialità 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e insegnare ad auto formarsi </a:t>
            </a:r>
            <a:r>
              <a:rPr lang="it-IT" sz="2800">
                <a:solidFill>
                  <a:srgbClr val="002060"/>
                </a:solidFill>
                <a:latin typeface="arial" panose="020B0604020202020204" pitchFamily="34" charset="0"/>
              </a:rPr>
              <a:t>ed auto aggiornarsi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892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384DA-C270-44A6-BD03-CB44C102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533"/>
            <a:ext cx="10515600" cy="60362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8800" dirty="0">
                <a:solidFill>
                  <a:schemeClr val="accent5">
                    <a:lumMod val="50000"/>
                  </a:schemeClr>
                </a:solidFill>
                <a:latin typeface="CF Jacques Parizeau" pitchFamily="2" charset="0"/>
              </a:rPr>
              <a:t>Progetto Reset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45BE44-6A10-4266-8BE7-13E56E5B2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79" y="1046375"/>
            <a:ext cx="11425287" cy="31566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dirty="0" err="1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REinventing</a:t>
            </a:r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 School Education Toward a digital world</a:t>
            </a:r>
          </a:p>
          <a:p>
            <a:pPr marL="0" indent="0" algn="ctr">
              <a:buNone/>
            </a:pPr>
            <a:br>
              <a:rPr lang="en-US" sz="8000" dirty="0">
                <a:solidFill>
                  <a:schemeClr val="accent6">
                    <a:lumMod val="75000"/>
                  </a:schemeClr>
                </a:solidFill>
                <a:latin typeface="CF Jacques Parizeau" pitchFamily="2" charset="0"/>
              </a:rPr>
            </a:br>
            <a:r>
              <a:rPr lang="en-US" sz="11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Gamification as engaging learning methodology</a:t>
            </a:r>
          </a:p>
          <a:p>
            <a:pPr marL="0" indent="0" algn="ctr">
              <a:buNone/>
            </a:pPr>
            <a:endParaRPr lang="en-US" sz="8000" dirty="0">
              <a:solidFill>
                <a:schemeClr val="accent6">
                  <a:lumMod val="75000"/>
                </a:schemeClr>
              </a:solidFill>
              <a:latin typeface="CF Jacques Parizeau" pitchFamily="2" charset="0"/>
            </a:endParaRPr>
          </a:p>
          <a:p>
            <a:pPr marL="0" indent="0" algn="ctr">
              <a:buNone/>
            </a:pPr>
            <a:r>
              <a:rPr lang="it-IT" sz="50800" dirty="0">
                <a:solidFill>
                  <a:srgbClr val="D60000"/>
                </a:solidFill>
                <a:latin typeface="Bahnschrift SemiBold Condensed" panose="020B0502040204020203" pitchFamily="34" charset="0"/>
              </a:rPr>
              <a:t>GRAZIE</a:t>
            </a:r>
            <a:endParaRPr lang="en-US" sz="103600" dirty="0">
              <a:solidFill>
                <a:srgbClr val="D60000"/>
              </a:solidFill>
              <a:latin typeface="Bahnschrift SemiBold Condensed" panose="020B0502040204020203" pitchFamily="34" charset="0"/>
            </a:endParaRPr>
          </a:p>
          <a:p>
            <a:pPr marL="0" indent="0" algn="ctr">
              <a:buNone/>
            </a:pPr>
            <a:endParaRPr lang="en-US" sz="8000" dirty="0">
              <a:solidFill>
                <a:schemeClr val="accent6">
                  <a:lumMod val="75000"/>
                </a:schemeClr>
              </a:solidFill>
              <a:latin typeface="CF Jacques Parizeau" pitchFamily="2" charset="0"/>
            </a:endParaRPr>
          </a:p>
          <a:p>
            <a:pPr marL="0" indent="0" algn="ctr"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651759-7886-4629-9A34-0ED8D96B9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04" y="4954141"/>
            <a:ext cx="1564391" cy="176932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96C6301-1B8D-4347-B960-2D3F33435B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1967"/>
            <a:ext cx="2922633" cy="1896033"/>
          </a:xfrm>
          <a:prstGeom prst="rect">
            <a:avLst/>
          </a:prstGeom>
        </p:spPr>
      </p:pic>
      <p:pic>
        <p:nvPicPr>
          <p:cNvPr id="3074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6B0EE457-E0D0-44FA-9451-B86391A56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226" y="5072458"/>
            <a:ext cx="3140765" cy="176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1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E27A5D9F-4865-4D59-8B81-89E25A39E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DE1B506-A6C6-4DE7-BFAE-31CF9E99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779463"/>
          </a:xfrm>
        </p:spPr>
        <p:txBody>
          <a:bodyPr>
            <a:noAutofit/>
          </a:bodyPr>
          <a:lstStyle/>
          <a:p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Robot e Robotica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172B09-4568-4D9F-A211-F57BAB7FE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8" y="1253331"/>
            <a:ext cx="11023862" cy="1668978"/>
          </a:xfrm>
        </p:spPr>
        <p:txBody>
          <a:bodyPr/>
          <a:lstStyle/>
          <a:p>
            <a:r>
              <a:rPr lang="it-IT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Il </a:t>
            </a:r>
            <a:r>
              <a:rPr lang="it-IT" b="1" dirty="0">
                <a:solidFill>
                  <a:srgbClr val="002060"/>
                </a:solidFill>
                <a:latin typeface="arial" panose="020B0604020202020204" pitchFamily="34" charset="0"/>
              </a:rPr>
              <a:t>robot</a:t>
            </a:r>
            <a:r>
              <a:rPr lang="it-IT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potrà essere più utile nel processo di apprendimento, a differenza di un monitor touch screen, perché dotato di una gestualità e di una interattività maggiore che potrà interfacciarsi meglio con i bambini.</a:t>
            </a:r>
          </a:p>
        </p:txBody>
      </p:sp>
      <p:pic>
        <p:nvPicPr>
          <p:cNvPr id="2050" name="Picture 2" descr="Robotica Educativa – Pagina 2 – Un METODO per la DIDATTICA LABORATORIALE">
            <a:extLst>
              <a:ext uri="{FF2B5EF4-FFF2-40B4-BE49-F238E27FC236}">
                <a16:creationId xmlns:a16="http://schemas.microsoft.com/office/drawing/2014/main" id="{21498BF6-D1E5-4665-99FC-506650808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t="38433" r="17372" b="1574"/>
          <a:stretch/>
        </p:blipFill>
        <p:spPr bwMode="auto">
          <a:xfrm>
            <a:off x="9144247" y="2879946"/>
            <a:ext cx="2934632" cy="397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356281-3FC7-4368-A538-837E54347463}"/>
              </a:ext>
            </a:extLst>
          </p:cNvPr>
          <p:cNvSpPr txBox="1"/>
          <p:nvPr/>
        </p:nvSpPr>
        <p:spPr>
          <a:xfrm>
            <a:off x="329938" y="3195687"/>
            <a:ext cx="90780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La </a:t>
            </a:r>
            <a:r>
              <a:rPr lang="it-IT" sz="2800" b="1" dirty="0">
                <a:solidFill>
                  <a:srgbClr val="002060"/>
                </a:solidFill>
                <a:latin typeface="arial" panose="020B0604020202020204" pitchFamily="34" charset="0"/>
              </a:rPr>
              <a:t>robotica educativa</a:t>
            </a:r>
            <a:r>
              <a:rPr lang="it-IT" sz="2800" dirty="0">
                <a:solidFill>
                  <a:srgbClr val="002060"/>
                </a:solidFill>
                <a:latin typeface="arial" panose="020B0604020202020204" pitchFamily="34" charset="0"/>
              </a:rPr>
              <a:t>, anche detta microrobotica, è un metodo di insegnamento di robotica, che permette di imparare tramite la realizzazione di un robot educativo, partendo da zero, attraverso la sua programmazione e il suo sviluppo, passando da tutte le fasi del processo.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3787CDC-A0E6-4592-B26F-89556A874A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DFC29D1-C399-4545-B1A2-11525F56CB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9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2F54F0E7-E80F-415A-B061-5E865EF10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8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E7038EAD-5BDF-4AA1-BDAF-BC319CBE6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38CEF5DC-C054-4B40-9C11-E397CC266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779463"/>
          </a:xfrm>
        </p:spPr>
        <p:txBody>
          <a:bodyPr>
            <a:noAutofit/>
          </a:bodyPr>
          <a:lstStyle/>
          <a:p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La Blockchain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D817231-940B-47B0-ACFF-6954A0E9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8" y="1253331"/>
            <a:ext cx="11023862" cy="3639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202124"/>
                </a:solidFill>
                <a:latin typeface="arial" panose="020B0604020202020204" pitchFamily="34" charset="0"/>
              </a:rPr>
              <a:t>Possiamo descriverla come una raccolta di informazioni digitali stoccate in blocchi con capacità di archiviazione limitata che, una volta riempiti, vanno a unirsi ad altri blocchi formando così una catena.</a:t>
            </a:r>
          </a:p>
          <a:p>
            <a:pPr marL="0" indent="0">
              <a:buNone/>
            </a:pPr>
            <a:r>
              <a:rPr lang="it-IT" dirty="0">
                <a:solidFill>
                  <a:srgbClr val="202124"/>
                </a:solidFill>
                <a:latin typeface="arial" panose="020B0604020202020204" pitchFamily="34" charset="0"/>
              </a:rPr>
              <a:t>I blocchi infatti, poiché tutti collegati tra loro e archiviati in un database </a:t>
            </a:r>
            <a:r>
              <a:rPr lang="it-IT" b="1" dirty="0">
                <a:solidFill>
                  <a:srgbClr val="202124"/>
                </a:solidFill>
                <a:latin typeface="arial" panose="020B0604020202020204" pitchFamily="34" charset="0"/>
              </a:rPr>
              <a:t>condiviso, i cui dati non possono essere manipolati.</a:t>
            </a:r>
            <a:endParaRPr lang="it-IT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pic>
        <p:nvPicPr>
          <p:cNvPr id="3076" name="Picture 4" descr="Cosa sono i blockchain e a cosa servono | Web Agency Roma">
            <a:extLst>
              <a:ext uri="{FF2B5EF4-FFF2-40B4-BE49-F238E27FC236}">
                <a16:creationId xmlns:a16="http://schemas.microsoft.com/office/drawing/2014/main" id="{84759928-58C1-41CD-8CD1-57DBFF56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CFE"/>
              </a:clrFrom>
              <a:clrTo>
                <a:srgbClr val="F4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43" y="3707989"/>
            <a:ext cx="8450919" cy="2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ockchain concept visualization with block and chain elements vector  illustration icon Stock Vector Image &amp; Art - Alamy">
            <a:extLst>
              <a:ext uri="{FF2B5EF4-FFF2-40B4-BE49-F238E27FC236}">
                <a16:creationId xmlns:a16="http://schemas.microsoft.com/office/drawing/2014/main" id="{B89B3DE6-9EB7-4F87-AC08-320D41CBC2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8376" r="6056" b="14820"/>
          <a:stretch/>
        </p:blipFill>
        <p:spPr bwMode="auto">
          <a:xfrm>
            <a:off x="565607" y="4345756"/>
            <a:ext cx="2946101" cy="187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77627CE-BA4D-4060-9241-37D5CC70B1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ABCC8D0-12D3-45F0-94CA-3872A252BD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11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FE5EC83D-6E37-464F-AE6B-CD4B73783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2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8854DF4-1A2E-4AC6-B179-1BBB300CF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" y="363985"/>
            <a:ext cx="12088368" cy="611671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BC62D45-6EA1-4980-91BF-E00CEA647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19415A5-F5D9-4643-B761-CA7879F56D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6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2F55C8F8-B837-4414-B6EE-40397091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44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F8E96C3D-7B80-4F90-B50C-3DA751ABC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779463"/>
          </a:xfrm>
        </p:spPr>
        <p:txBody>
          <a:bodyPr>
            <a:noAutofit/>
          </a:bodyPr>
          <a:lstStyle/>
          <a:p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Che cosa è la </a:t>
            </a:r>
            <a:r>
              <a:rPr lang="it-IT" sz="6000" dirty="0" err="1">
                <a:solidFill>
                  <a:srgbClr val="D60000"/>
                </a:solidFill>
                <a:latin typeface="Franklin Gothic Demi Cond" panose="020B0706030402020204" pitchFamily="34" charset="0"/>
              </a:rPr>
              <a:t>Gamification</a:t>
            </a:r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FDE8D07-D9C4-4ABA-A811-588E9FD70AFD}"/>
              </a:ext>
            </a:extLst>
          </p:cNvPr>
          <p:cNvSpPr txBox="1"/>
          <p:nvPr/>
        </p:nvSpPr>
        <p:spPr>
          <a:xfrm>
            <a:off x="329938" y="1144588"/>
            <a:ext cx="11532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La </a:t>
            </a:r>
            <a:r>
              <a:rPr lang="it-IT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gamification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è l'utilizzo di elementi mutuati dai giochi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e delle tecniche di game design in contesti non ludici, dando la libertà di reinventare un compito trasformandolo in un’esperienza più divertente e interattiva</a:t>
            </a:r>
            <a:r>
              <a:rPr lang="it-IT" sz="2800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BEF144-3376-4DD0-A2CC-3CD98C9A11F2}"/>
              </a:ext>
            </a:extLst>
          </p:cNvPr>
          <p:cNvSpPr txBox="1"/>
          <p:nvPr/>
        </p:nvSpPr>
        <p:spPr>
          <a:xfrm>
            <a:off x="329938" y="2822032"/>
            <a:ext cx="115321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E’ 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un’attività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 una prassi, un processo, comporta il fare qualcosa.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Utilizza il game design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e tecniche prese a prestito dai giochi.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Viene applicata 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in contesti non ludici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Vuole 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motivare le persone </a:t>
            </a:r>
            <a:r>
              <a:rPr lang="it-IT" sz="2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a raggiungere i loro obiettivi.</a:t>
            </a:r>
          </a:p>
        </p:txBody>
      </p:sp>
      <p:pic>
        <p:nvPicPr>
          <p:cNvPr id="8194" name="Picture 2" descr="La psicologia della gamification">
            <a:extLst>
              <a:ext uri="{FF2B5EF4-FFF2-40B4-BE49-F238E27FC236}">
                <a16:creationId xmlns:a16="http://schemas.microsoft.com/office/drawing/2014/main" id="{6A9538CD-CE98-47E8-BE2E-2074B1A4A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2FAEC1"/>
              </a:clrFrom>
              <a:clrTo>
                <a:srgbClr val="2FAE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b="15351"/>
          <a:stretch/>
        </p:blipFill>
        <p:spPr bwMode="auto">
          <a:xfrm>
            <a:off x="2922309" y="4483732"/>
            <a:ext cx="6002812" cy="236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3AF82F4-A361-4762-B6CF-C9BD09595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FC6AAD9-2FCE-4AC9-BADF-A67A7C0AE2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10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E8D92A11-9745-41B7-A0DF-21E7B998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27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71C7C628-987B-4448-8CFF-748ACB9EB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779463"/>
          </a:xfrm>
        </p:spPr>
        <p:txBody>
          <a:bodyPr>
            <a:noAutofit/>
          </a:bodyPr>
          <a:lstStyle/>
          <a:p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Qual è lo scopo della </a:t>
            </a:r>
            <a:r>
              <a:rPr lang="it-IT" sz="6000" dirty="0" err="1">
                <a:solidFill>
                  <a:srgbClr val="D60000"/>
                </a:solidFill>
                <a:latin typeface="Franklin Gothic Demi Cond" panose="020B0706030402020204" pitchFamily="34" charset="0"/>
              </a:rPr>
              <a:t>gamification</a:t>
            </a:r>
            <a:r>
              <a:rPr lang="it-IT" sz="60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1E6A43B-25D4-428B-A97F-3F33C8573F98}"/>
              </a:ext>
            </a:extLst>
          </p:cNvPr>
          <p:cNvSpPr txBox="1"/>
          <p:nvPr/>
        </p:nvSpPr>
        <p:spPr>
          <a:xfrm>
            <a:off x="329938" y="1234911"/>
            <a:ext cx="117269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Gamificare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è pensare,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progettare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e ricollocare meccaniche,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dinamiche ed elementi di gioco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in sistemi o processi quotidiani con lo scopo di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orientarsi alla risoluzione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di problemi concreti o, parallelamente, per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motivare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it-IT"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 ragazzi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2D11DD89-BEF3-455C-B6D1-853C5FEE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r="7671"/>
          <a:stretch/>
        </p:blipFill>
        <p:spPr bwMode="auto">
          <a:xfrm>
            <a:off x="1574275" y="2898780"/>
            <a:ext cx="8191893" cy="39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19D7EA4-1460-43D3-AC8E-FDF6EB923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E5A8768-EC3A-4DB4-88E1-497CC1919D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9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2543642C-1CD1-4DFA-8A78-1B3FC1890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47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amification: Its Meaning, Stats, Types, Examples &amp; More!">
            <a:extLst>
              <a:ext uri="{FF2B5EF4-FFF2-40B4-BE49-F238E27FC236}">
                <a16:creationId xmlns:a16="http://schemas.microsoft.com/office/drawing/2014/main" id="{D8ACEE81-1DFE-46E0-B24C-235287534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r="96284"/>
          <a:stretch/>
        </p:blipFill>
        <p:spPr bwMode="auto">
          <a:xfrm>
            <a:off x="0" y="2766654"/>
            <a:ext cx="12192000" cy="40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4D50929F-B265-413A-8D3A-2B178BD28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365125"/>
            <a:ext cx="11023862" cy="1171444"/>
          </a:xfrm>
        </p:spPr>
        <p:txBody>
          <a:bodyPr>
            <a:noAutofit/>
          </a:bodyPr>
          <a:lstStyle/>
          <a:p>
            <a:r>
              <a:rPr lang="it-IT" sz="54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Qual è la funzione della </a:t>
            </a:r>
            <a:r>
              <a:rPr lang="it-IT" sz="5400" dirty="0" err="1">
                <a:solidFill>
                  <a:srgbClr val="D60000"/>
                </a:solidFill>
                <a:latin typeface="Franklin Gothic Demi Cond" panose="020B0706030402020204" pitchFamily="34" charset="0"/>
              </a:rPr>
              <a:t>gamification</a:t>
            </a:r>
            <a:r>
              <a:rPr lang="it-IT" sz="5400" dirty="0">
                <a:solidFill>
                  <a:srgbClr val="D60000"/>
                </a:solidFill>
                <a:latin typeface="Franklin Gothic Demi Cond" panose="020B0706030402020204" pitchFamily="34" charset="0"/>
              </a:rPr>
              <a:t> in ambito scolastico?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001EE-8137-4695-8AD6-11532EA982F2}"/>
              </a:ext>
            </a:extLst>
          </p:cNvPr>
          <p:cNvSpPr txBox="1"/>
          <p:nvPr/>
        </p:nvSpPr>
        <p:spPr>
          <a:xfrm>
            <a:off x="329938" y="1752914"/>
            <a:ext cx="1173637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Imparare giocando!</a:t>
            </a:r>
          </a:p>
          <a:p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Possiamo affermare che il gioco è la forma originaria del nostro conoscere, probabilmente è il nostro primo strumento di acquisizione di consapevolezza e principale modalità di apprendimento.</a:t>
            </a:r>
          </a:p>
          <a:p>
            <a:endParaRPr lang="it-IT" sz="2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Diversi studi confermano infatti che il gioco 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rende efficace l’apprendimento 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attraverso tre elementi principali: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Motivazione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Interattività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Coinvolgimento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0ABA842-7ABD-4B7C-A279-90C9B00FA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02426"/>
            <a:ext cx="668181" cy="755712"/>
          </a:xfrm>
          <a:prstGeom prst="rect">
            <a:avLst/>
          </a:prstGeom>
        </p:spPr>
      </p:pic>
      <p:pic>
        <p:nvPicPr>
          <p:cNvPr id="5122" name="Picture 2" descr="Gamification a scuola: tra mito e realtà - IF2022">
            <a:extLst>
              <a:ext uri="{FF2B5EF4-FFF2-40B4-BE49-F238E27FC236}">
                <a16:creationId xmlns:a16="http://schemas.microsoft.com/office/drawing/2014/main" id="{7FDA02E1-DD90-4BF2-B1E3-AB5AC2C4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5091B9"/>
              </a:clrFrom>
              <a:clrTo>
                <a:srgbClr val="5091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364" y="4471055"/>
            <a:ext cx="4773890" cy="23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2409161-E628-412D-A222-69EDFDC353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6" y="6182553"/>
            <a:ext cx="1014506" cy="658152"/>
          </a:xfrm>
          <a:prstGeom prst="rect">
            <a:avLst/>
          </a:prstGeom>
        </p:spPr>
      </p:pic>
      <p:pic>
        <p:nvPicPr>
          <p:cNvPr id="10" name="Picture 2" descr="Trasparenza e legalità. Protocollo d'intesa Erasmus +: lunedì la firma -  Normanno.com">
            <a:extLst>
              <a:ext uri="{FF2B5EF4-FFF2-40B4-BE49-F238E27FC236}">
                <a16:creationId xmlns:a16="http://schemas.microsoft.com/office/drawing/2014/main" id="{F51C1213-50D0-49FF-A035-FEEADC893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494" y="6217645"/>
            <a:ext cx="1098644" cy="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402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1401</Words>
  <Application>Microsoft Office PowerPoint</Application>
  <PresentationFormat>Widescreen</PresentationFormat>
  <Paragraphs>122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1" baseType="lpstr">
      <vt:lpstr>Arial</vt:lpstr>
      <vt:lpstr>Arial</vt:lpstr>
      <vt:lpstr>Bahnschrift SemiBold Condensed</vt:lpstr>
      <vt:lpstr>Bahnschrift SemiBold SemiConden</vt:lpstr>
      <vt:lpstr>Calibri</vt:lpstr>
      <vt:lpstr>Calibri Light</vt:lpstr>
      <vt:lpstr>CF Jacques Parizeau</vt:lpstr>
      <vt:lpstr>Comic Sans MS</vt:lpstr>
      <vt:lpstr>Franklin Gothic Demi Cond</vt:lpstr>
      <vt:lpstr>Tema di Office</vt:lpstr>
      <vt:lpstr>Progetto Reset</vt:lpstr>
      <vt:lpstr>Gamification as engaging learning methodology</vt:lpstr>
      <vt:lpstr>L’Educazione del futuro: gamification, robot e blockchain</vt:lpstr>
      <vt:lpstr>Robot e Robotica</vt:lpstr>
      <vt:lpstr>La Blockchain</vt:lpstr>
      <vt:lpstr>Presentazione standard di PowerPoint</vt:lpstr>
      <vt:lpstr>Che cosa è la Gamification?</vt:lpstr>
      <vt:lpstr>Qual è lo scopo della gamification?</vt:lpstr>
      <vt:lpstr>Qual è la funzione della gamification in ambito scolastico?</vt:lpstr>
      <vt:lpstr>Cosa avviene mentre giochiamo?</vt:lpstr>
      <vt:lpstr>Come attuare la gamification in aula?</vt:lpstr>
      <vt:lpstr>Segmentare il programma in livelli</vt:lpstr>
      <vt:lpstr>Promuovere la socializzazione e i lavori di gruppo</vt:lpstr>
      <vt:lpstr>Sistemi di punti, classifiche e regole</vt:lpstr>
      <vt:lpstr>Parola chiave e quattro punti fermi</vt:lpstr>
      <vt:lpstr>Presentazione standard di PowerPoint</vt:lpstr>
      <vt:lpstr>Criticità nella gamification</vt:lpstr>
      <vt:lpstr>La gamification non sostituisce il carisma dell’insegnante</vt:lpstr>
      <vt:lpstr>Gamification as engaging learning methodology</vt:lpstr>
      <vt:lpstr>Andiamo su Kahoot.it ed inseriamo il codice </vt:lpstr>
      <vt:lpstr>Gamification as engaging learning methodology</vt:lpstr>
      <vt:lpstr>Andiamo su https://genial.ly/</vt:lpstr>
      <vt:lpstr>Clicca sul tasto Accedi in alto a destra</vt:lpstr>
      <vt:lpstr>Inserisci le credenziali e poi clicca il tasto Accedi</vt:lpstr>
      <vt:lpstr>Gamification as engaging learning methodology</vt:lpstr>
      <vt:lpstr>Condividiamo le nostre impressioni…</vt:lpstr>
      <vt:lpstr>…</vt:lpstr>
      <vt:lpstr>QUALI STRUMENTI POSSONO INNOVARE L'APPRENDIMENTO?</vt:lpstr>
      <vt:lpstr>LE COMPETENZE DIGITALI COME INFLUENZERANNO L’APPRENDIMENTO?</vt:lpstr>
      <vt:lpstr>COSA ABBIAMO IMPARATO DALLA PANDEMIA IN TEMA DI FORMAZIONE E APPRENDIMENTO?</vt:lpstr>
      <vt:lpstr>Progetto Reset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Associazione Koinokalo Aps</dc:title>
  <dc:creator>Erra Giovanni</dc:creator>
  <cp:lastModifiedBy>Erra Giovanni</cp:lastModifiedBy>
  <cp:revision>57</cp:revision>
  <dcterms:created xsi:type="dcterms:W3CDTF">2022-02-08T18:07:35Z</dcterms:created>
  <dcterms:modified xsi:type="dcterms:W3CDTF">2022-04-14T16:01:31Z</dcterms:modified>
</cp:coreProperties>
</file>